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5"/>
  </p:notesMasterIdLst>
  <p:sldIdLst>
    <p:sldId id="291" r:id="rId6"/>
    <p:sldId id="342" r:id="rId7"/>
    <p:sldId id="341" r:id="rId8"/>
    <p:sldId id="335" r:id="rId9"/>
    <p:sldId id="336" r:id="rId10"/>
    <p:sldId id="337" r:id="rId11"/>
    <p:sldId id="338" r:id="rId12"/>
    <p:sldId id="339" r:id="rId13"/>
    <p:sldId id="340" r:id="rId14"/>
    <p:sldId id="343" r:id="rId15"/>
    <p:sldId id="344" r:id="rId16"/>
    <p:sldId id="330" r:id="rId17"/>
    <p:sldId id="331" r:id="rId18"/>
    <p:sldId id="350" r:id="rId19"/>
    <p:sldId id="345" r:id="rId20"/>
    <p:sldId id="346" r:id="rId21"/>
    <p:sldId id="347" r:id="rId22"/>
    <p:sldId id="348" r:id="rId23"/>
    <p:sldId id="34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essling, Anthony J." initials="KAJ" lastIdx="36" clrIdx="0">
    <p:extLst>
      <p:ext uri="{19B8F6BF-5375-455C-9EA6-DF929625EA0E}">
        <p15:presenceInfo xmlns:p15="http://schemas.microsoft.com/office/powerpoint/2012/main" userId="S-1-5-21-4271255075-229453548-3213529333-35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09" d="100"/>
          <a:sy n="109" d="100"/>
        </p:scale>
        <p:origin x="171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1357751-DFF5-4208-803D-2FA01A68CBDD}" type="datetimeFigureOut">
              <a:rPr lang="en-US" smtClean="0"/>
              <a:t>12/4/2018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0E5BF7E-A319-4D1F-97F0-AC06D8D0F7D5}" type="slidenum">
              <a:rPr lang="en-US" smtClean="0"/>
              <a:t>‹#›</a:t>
            </a:fld>
            <a:endParaRPr lang="en-US"/>
          </a:p>
        </p:txBody>
      </p:sp>
    </p:spTree>
    <p:extLst>
      <p:ext uri="{BB962C8B-B14F-4D97-AF65-F5344CB8AC3E}">
        <p14:creationId xmlns:p14="http://schemas.microsoft.com/office/powerpoint/2010/main" val="3025094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a data feed, IV handles a large number of records as follows:</a:t>
            </a:r>
          </a:p>
          <a:p>
            <a:endParaRPr lang="en-US" dirty="0"/>
          </a:p>
          <a:p>
            <a:r>
              <a:rPr lang="en-US" dirty="0"/>
              <a:t>IV targets 100,000 records in a data feed file. </a:t>
            </a:r>
          </a:p>
          <a:p>
            <a:endParaRPr lang="en-US" dirty="0"/>
          </a:p>
          <a:p>
            <a:r>
              <a:rPr lang="en-US" dirty="0"/>
              <a:t>Example: If 400k records accumulated for a data feed for the next send interval, IV would first calculate how many files would be needed to cover the amount of records. In this case, 4. IV then randomly assigns records to one of the four files. Assignment is random, so one file may have 140k records while another has only 60k.</a:t>
            </a:r>
          </a:p>
        </p:txBody>
      </p:sp>
      <p:sp>
        <p:nvSpPr>
          <p:cNvPr id="4" name="Slide Number Placeholder 3"/>
          <p:cNvSpPr>
            <a:spLocks noGrp="1"/>
          </p:cNvSpPr>
          <p:nvPr>
            <p:ph type="sldNum" sz="quarter" idx="10"/>
          </p:nvPr>
        </p:nvSpPr>
        <p:spPr/>
        <p:txBody>
          <a:bodyPr/>
          <a:lstStyle/>
          <a:p>
            <a:fld id="{BC905E8F-877B-47E1-BC14-068822515B44}" type="slidenum">
              <a:rPr lang="en-US" smtClean="0"/>
              <a:t>12</a:t>
            </a:fld>
            <a:endParaRPr lang="en-US" dirty="0"/>
          </a:p>
        </p:txBody>
      </p:sp>
    </p:spTree>
    <p:extLst>
      <p:ext uri="{BB962C8B-B14F-4D97-AF65-F5344CB8AC3E}">
        <p14:creationId xmlns:p14="http://schemas.microsoft.com/office/powerpoint/2010/main" val="2978271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6271" indent="0" algn="ctr">
              <a:buNone/>
              <a:defRPr>
                <a:solidFill>
                  <a:schemeClr val="tx1">
                    <a:tint val="75000"/>
                  </a:schemeClr>
                </a:solidFill>
              </a:defRPr>
            </a:lvl2pPr>
            <a:lvl3pPr marL="912540" indent="0" algn="ctr">
              <a:buNone/>
              <a:defRPr>
                <a:solidFill>
                  <a:schemeClr val="tx1">
                    <a:tint val="75000"/>
                  </a:schemeClr>
                </a:solidFill>
              </a:defRPr>
            </a:lvl3pPr>
            <a:lvl4pPr marL="1368809" indent="0" algn="ctr">
              <a:buNone/>
              <a:defRPr>
                <a:solidFill>
                  <a:schemeClr val="tx1">
                    <a:tint val="75000"/>
                  </a:schemeClr>
                </a:solidFill>
              </a:defRPr>
            </a:lvl4pPr>
            <a:lvl5pPr marL="1825080" indent="0" algn="ctr">
              <a:buNone/>
              <a:defRPr>
                <a:solidFill>
                  <a:schemeClr val="tx1">
                    <a:tint val="75000"/>
                  </a:schemeClr>
                </a:solidFill>
              </a:defRPr>
            </a:lvl5pPr>
            <a:lvl6pPr marL="2281349" indent="0" algn="ctr">
              <a:buNone/>
              <a:defRPr>
                <a:solidFill>
                  <a:schemeClr val="tx1">
                    <a:tint val="75000"/>
                  </a:schemeClr>
                </a:solidFill>
              </a:defRPr>
            </a:lvl6pPr>
            <a:lvl7pPr marL="2737618" indent="0" algn="ctr">
              <a:buNone/>
              <a:defRPr>
                <a:solidFill>
                  <a:schemeClr val="tx1">
                    <a:tint val="75000"/>
                  </a:schemeClr>
                </a:solidFill>
              </a:defRPr>
            </a:lvl7pPr>
            <a:lvl8pPr marL="3193889" indent="0" algn="ctr">
              <a:buNone/>
              <a:defRPr>
                <a:solidFill>
                  <a:schemeClr val="tx1">
                    <a:tint val="75000"/>
                  </a:schemeClr>
                </a:solidFill>
              </a:defRPr>
            </a:lvl8pPr>
            <a:lvl9pPr marL="3650158" indent="0" algn="ctr">
              <a:buNone/>
              <a:defRPr>
                <a:solidFill>
                  <a:schemeClr val="tx1">
                    <a:tint val="75000"/>
                  </a:schemeClr>
                </a:solidFill>
              </a:defRPr>
            </a:lvl9pPr>
          </a:lstStyle>
          <a:p>
            <a:r>
              <a:rPr lang="en-US" dirty="0"/>
              <a:t>Click to edit Master subtitle style</a:t>
            </a:r>
          </a:p>
        </p:txBody>
      </p:sp>
      <p:sp>
        <p:nvSpPr>
          <p:cNvPr id="4" name="Content Placeholder 10"/>
          <p:cNvSpPr>
            <a:spLocks noGrp="1"/>
          </p:cNvSpPr>
          <p:nvPr>
            <p:ph sz="quarter" idx="12"/>
          </p:nvPr>
        </p:nvSpPr>
        <p:spPr>
          <a:xfrm>
            <a:off x="609600" y="6408738"/>
            <a:ext cx="1828800" cy="330200"/>
          </a:xfrm>
        </p:spPr>
        <p:txBody>
          <a:bodyPr/>
          <a:lstStyle>
            <a:lvl1pPr marL="0" indent="0">
              <a:buNone/>
              <a:defRPr sz="1200">
                <a:solidFill>
                  <a:schemeClr val="bg1">
                    <a:lumMod val="50000"/>
                  </a:schemeClr>
                </a:solidFill>
              </a:defRPr>
            </a:lvl1pPr>
            <a:lvl2pPr>
              <a:defRPr sz="600"/>
            </a:lvl2pPr>
            <a:lvl3pPr>
              <a:defRPr sz="600"/>
            </a:lvl3pPr>
            <a:lvl4pPr>
              <a:defRPr sz="600"/>
            </a:lvl4pPr>
            <a:lvl5pPr>
              <a:defRPr sz="600"/>
            </a:lvl5pPr>
          </a:lstStyle>
          <a:p>
            <a:pPr lvl="0"/>
            <a:endParaRPr lang="en-US" dirty="0"/>
          </a:p>
        </p:txBody>
      </p:sp>
      <p:sp>
        <p:nvSpPr>
          <p:cNvPr id="5" name="Slide Number Placeholder 20"/>
          <p:cNvSpPr>
            <a:spLocks noGrp="1"/>
          </p:cNvSpPr>
          <p:nvPr>
            <p:ph type="sldNum" sz="quarter" idx="13"/>
          </p:nvPr>
        </p:nvSpPr>
        <p:spPr>
          <a:xfrm>
            <a:off x="6553200" y="6373813"/>
            <a:ext cx="2133600" cy="365125"/>
          </a:xfrm>
        </p:spPr>
        <p:txBody>
          <a:bodyPr/>
          <a:lstStyle>
            <a:lvl1pPr>
              <a:defRPr/>
            </a:lvl1pPr>
          </a:lstStyle>
          <a:p>
            <a:fld id="{43A26C28-41AE-414A-8693-0CF7659C184C}" type="slidenum">
              <a:rPr lang="en-US"/>
              <a:pPr/>
              <a:t>‹#›</a:t>
            </a:fld>
            <a:endParaRPr lang="en-US" dirty="0"/>
          </a:p>
        </p:txBody>
      </p:sp>
    </p:spTree>
    <p:extLst>
      <p:ext uri="{BB962C8B-B14F-4D97-AF65-F5344CB8AC3E}">
        <p14:creationId xmlns:p14="http://schemas.microsoft.com/office/powerpoint/2010/main" val="29168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7551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Rectangle 3">
            <a:hlinkClick r:id="" action="ppaction://hlinkshowjump?jump=lastslideviewed"/>
          </p:cNvPr>
          <p:cNvSpPr/>
          <p:nvPr userDrawn="1"/>
        </p:nvSpPr>
        <p:spPr>
          <a:xfrm>
            <a:off x="609600" y="152400"/>
            <a:ext cx="2209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2895600" y="152400"/>
            <a:ext cx="6172200" cy="549275"/>
          </a:xfrm>
          <a:prstGeom prst="rect">
            <a:avLst/>
          </a:prstGeom>
        </p:spPr>
        <p:txBody>
          <a:bodyPr/>
          <a:lstStyle>
            <a:lvl1pPr>
              <a:defRPr sz="2200">
                <a:solidFill>
                  <a:schemeClr val="bg1"/>
                </a:solidFill>
                <a:latin typeface="Calibri" pitchFamily="34" charset="0"/>
              </a:defRPr>
            </a:lvl1pPr>
          </a:lstStyle>
          <a:p>
            <a:r>
              <a:rPr lang="en-US" dirty="0"/>
              <a:t>Click to edit Master title style</a:t>
            </a:r>
          </a:p>
        </p:txBody>
      </p:sp>
      <p:sp>
        <p:nvSpPr>
          <p:cNvPr id="11" name="Content Placeholder 10"/>
          <p:cNvSpPr>
            <a:spLocks noGrp="1"/>
          </p:cNvSpPr>
          <p:nvPr>
            <p:ph sz="quarter" idx="12"/>
          </p:nvPr>
        </p:nvSpPr>
        <p:spPr>
          <a:xfrm>
            <a:off x="266700" y="1143000"/>
            <a:ext cx="8610600" cy="4953000"/>
          </a:xfrm>
          <a:prstGeom prst="rect">
            <a:avLst/>
          </a:prstGeom>
        </p:spPr>
        <p:txBody>
          <a:bodyPr/>
          <a:lstStyle>
            <a:lvl1pPr>
              <a:buFont typeface="+mj-lt"/>
              <a:buAutoNum type="arabicPeriod"/>
              <a:defRPr sz="1800"/>
            </a:lvl1pPr>
            <a:lvl2pPr marL="800100" indent="-342900">
              <a:buFont typeface="+mj-lt"/>
              <a:buAutoNum type="alphaUcPeriod"/>
              <a:defRPr sz="1600"/>
            </a:lvl2pPr>
            <a:lvl3pPr marL="1257300" indent="-342900">
              <a:buFont typeface="+mj-lt"/>
              <a:buAutoNum type="arabicPeriod"/>
              <a:defRPr sz="1400"/>
            </a:lvl3pPr>
            <a:lvl4pPr marL="1714500" indent="-342900">
              <a:buFont typeface="+mj-lt"/>
              <a:buAutoNum type="alphaLcParenR"/>
              <a:defRPr sz="1400"/>
            </a:lvl4pPr>
            <a:lvl5pPr marL="2171700" indent="-342900">
              <a:buFont typeface="+mj-lt"/>
              <a:buAutoNum type="arabicPeriod"/>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19"/>
          <p:cNvSpPr>
            <a:spLocks noGrp="1"/>
          </p:cNvSpPr>
          <p:nvPr>
            <p:ph type="dt" sz="half" idx="13"/>
          </p:nvPr>
        </p:nvSpPr>
        <p:spPr>
          <a:xfrm>
            <a:off x="457200" y="6356350"/>
            <a:ext cx="2133600" cy="365125"/>
          </a:xfrm>
          <a:prstGeom prst="rect">
            <a:avLst/>
          </a:prstGeom>
        </p:spPr>
        <p:txBody>
          <a:bodyPr/>
          <a:lstStyle>
            <a:lvl1pPr>
              <a:defRPr>
                <a:ea typeface="ＭＳ Ｐゴシック" pitchFamily="34" charset="-128"/>
              </a:defRPr>
            </a:lvl1pPr>
          </a:lstStyle>
          <a:p>
            <a:pPr>
              <a:defRPr/>
            </a:pPr>
            <a:endParaRPr lang="en-US" dirty="0"/>
          </a:p>
        </p:txBody>
      </p:sp>
      <p:sp>
        <p:nvSpPr>
          <p:cNvPr id="6" name="Slide Number Placeholder 20"/>
          <p:cNvSpPr>
            <a:spLocks noGrp="1"/>
          </p:cNvSpPr>
          <p:nvPr>
            <p:ph type="sldNum" sz="quarter" idx="14"/>
          </p:nvPr>
        </p:nvSpPr>
        <p:spPr>
          <a:xfrm>
            <a:off x="6553200" y="6405563"/>
            <a:ext cx="1905000" cy="457200"/>
          </a:xfrm>
        </p:spPr>
        <p:txBody>
          <a:bodyPr/>
          <a:lstStyle>
            <a:lvl1pPr>
              <a:defRPr/>
            </a:lvl1pPr>
          </a:lstStyle>
          <a:p>
            <a:pPr>
              <a:defRPr/>
            </a:pPr>
            <a:fld id="{A55E5744-CAA1-4F0A-A20B-FB4EAAD086B0}" type="slidenum">
              <a:rPr lang="en-US"/>
              <a:pPr>
                <a:defRPr/>
              </a:pPr>
              <a:t>‹#›</a:t>
            </a:fld>
            <a:endParaRPr lang="en-US" dirty="0"/>
          </a:p>
        </p:txBody>
      </p:sp>
    </p:spTree>
    <p:extLst>
      <p:ext uri="{BB962C8B-B14F-4D97-AF65-F5344CB8AC3E}">
        <p14:creationId xmlns:p14="http://schemas.microsoft.com/office/powerpoint/2010/main" val="392838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2" name="Text Placeholder 5"/>
          <p:cNvSpPr>
            <a:spLocks noGrp="1"/>
          </p:cNvSpPr>
          <p:nvPr>
            <p:ph type="body" sz="quarter" idx="10" hasCustomPrompt="1"/>
          </p:nvPr>
        </p:nvSpPr>
        <p:spPr>
          <a:xfrm>
            <a:off x="304802" y="1523999"/>
            <a:ext cx="8534398" cy="4876800"/>
          </a:xfrm>
          <a:prstGeom prst="rect">
            <a:avLst/>
          </a:prstGeom>
        </p:spPr>
        <p:txBody>
          <a:bodyPr/>
          <a:lstStyle>
            <a:lvl1pPr marL="230188" indent="-230188" defTabSz="200025">
              <a:lnSpc>
                <a:spcPct val="90000"/>
              </a:lnSpc>
              <a:spcBef>
                <a:spcPts val="0"/>
              </a:spcBef>
              <a:spcAft>
                <a:spcPts val="600"/>
              </a:spcAft>
              <a:buClr>
                <a:srgbClr val="4F81BD"/>
              </a:buClr>
              <a:buSzPct val="80000"/>
              <a:buFont typeface="Century Gothic" panose="020B0502020202020204" pitchFamily="34" charset="0"/>
              <a:buChar char="▐"/>
              <a:defRPr sz="2000" b="1">
                <a:solidFill>
                  <a:schemeClr val="tx1">
                    <a:lumMod val="75000"/>
                    <a:lumOff val="25000"/>
                  </a:schemeClr>
                </a:solidFill>
                <a:latin typeface="Century Gothic" panose="020B0502020202020204" pitchFamily="34" charset="0"/>
              </a:defRPr>
            </a:lvl1pPr>
            <a:lvl2pPr marL="568325" indent="-227013" defTabSz="200025">
              <a:lnSpc>
                <a:spcPct val="90000"/>
              </a:lnSpc>
              <a:spcBef>
                <a:spcPts val="0"/>
              </a:spcBef>
              <a:spcAft>
                <a:spcPts val="600"/>
              </a:spcAft>
              <a:buClr>
                <a:srgbClr val="4F81BD"/>
              </a:buClr>
              <a:buFont typeface="Wingdings" panose="05000000000000000000" pitchFamily="2" charset="2"/>
              <a:buChar char="§"/>
              <a:defRPr sz="2000" b="0">
                <a:solidFill>
                  <a:schemeClr val="tx1">
                    <a:lumMod val="75000"/>
                    <a:lumOff val="25000"/>
                  </a:schemeClr>
                </a:solidFill>
                <a:latin typeface="Century Gothic" panose="020B0502020202020204" pitchFamily="34" charset="0"/>
              </a:defRPr>
            </a:lvl2pPr>
            <a:lvl3pPr marL="798513" indent="-228600" defTabSz="200025">
              <a:lnSpc>
                <a:spcPct val="90000"/>
              </a:lnSpc>
              <a:spcBef>
                <a:spcPts val="0"/>
              </a:spcBef>
              <a:spcAft>
                <a:spcPts val="600"/>
              </a:spcAft>
              <a:buClr>
                <a:srgbClr val="4F81BD"/>
              </a:buClr>
              <a:defRPr sz="2000" b="0">
                <a:solidFill>
                  <a:schemeClr val="tx1">
                    <a:lumMod val="75000"/>
                    <a:lumOff val="25000"/>
                  </a:schemeClr>
                </a:solidFill>
                <a:latin typeface="Century Gothic" panose="020B0502020202020204" pitchFamily="34" charset="0"/>
              </a:defRPr>
            </a:lvl3pPr>
            <a:lvl4pPr marL="1030288" indent="-228600" defTabSz="200025">
              <a:lnSpc>
                <a:spcPct val="90000"/>
              </a:lnSpc>
              <a:spcBef>
                <a:spcPts val="0"/>
              </a:spcBef>
              <a:spcAft>
                <a:spcPts val="600"/>
              </a:spcAft>
              <a:buClr>
                <a:srgbClr val="4F81BD"/>
              </a:buClr>
              <a:buSzPct val="70000"/>
              <a:buFont typeface="Courier New" panose="02070309020205020404" pitchFamily="49" charset="0"/>
              <a:buChar char="o"/>
              <a:defRPr sz="2000" b="0">
                <a:solidFill>
                  <a:schemeClr val="tx1">
                    <a:lumMod val="75000"/>
                    <a:lumOff val="25000"/>
                  </a:schemeClr>
                </a:solidFill>
                <a:latin typeface="Century Gothic" panose="020B0502020202020204" pitchFamily="34" charset="0"/>
              </a:defRPr>
            </a:lvl4pPr>
            <a:lvl5pPr marL="1260475" indent="-228600" defTabSz="200025">
              <a:lnSpc>
                <a:spcPct val="90000"/>
              </a:lnSpc>
              <a:spcBef>
                <a:spcPts val="0"/>
              </a:spcBef>
              <a:spcAft>
                <a:spcPts val="600"/>
              </a:spcAft>
              <a:buClr>
                <a:srgbClr val="4F81BD"/>
              </a:buClr>
              <a:buFont typeface="Century Gothic" panose="020B0502020202020204" pitchFamily="34" charset="0"/>
              <a:buChar char="∙"/>
              <a:defRPr sz="2000" b="0">
                <a:solidFill>
                  <a:schemeClr val="tx1">
                    <a:lumMod val="75000"/>
                    <a:lumOff val="25000"/>
                  </a:schemeClr>
                </a:solidFill>
                <a:latin typeface="Century Gothic" panose="020B0502020202020204" pitchFamily="34"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5"/>
          <p:cNvSpPr>
            <a:spLocks noGrp="1"/>
          </p:cNvSpPr>
          <p:nvPr>
            <p:ph type="body" sz="quarter" idx="14" hasCustomPrompt="1"/>
          </p:nvPr>
        </p:nvSpPr>
        <p:spPr>
          <a:xfrm>
            <a:off x="0" y="838200"/>
            <a:ext cx="9144000" cy="515938"/>
          </a:xfrm>
          <a:prstGeom prst="rect">
            <a:avLst/>
          </a:prstGeom>
        </p:spPr>
        <p:txBody>
          <a:bodyPr/>
          <a:lstStyle>
            <a:lvl1pPr marL="0" indent="0" algn="ctr">
              <a:buNone/>
              <a:defRPr sz="1800">
                <a:solidFill>
                  <a:srgbClr val="4F81BD"/>
                </a:solidFill>
                <a:latin typeface="Century Gothic" panose="020B0502020202020204" pitchFamily="34" charset="0"/>
              </a:defRPr>
            </a:lvl1pPr>
            <a:lvl2pPr marL="457200" indent="0" algn="ctr">
              <a:buNone/>
              <a:defRPr sz="1800">
                <a:solidFill>
                  <a:srgbClr val="4F81BD"/>
                </a:solidFill>
                <a:latin typeface="Century Gothic" panose="020B0502020202020204" pitchFamily="34" charset="0"/>
              </a:defRPr>
            </a:lvl2pPr>
            <a:lvl3pPr marL="914400" indent="0" algn="ctr">
              <a:buNone/>
              <a:defRPr sz="1800">
                <a:solidFill>
                  <a:srgbClr val="4F81BD"/>
                </a:solidFill>
                <a:latin typeface="Century Gothic" panose="020B0502020202020204" pitchFamily="34" charset="0"/>
              </a:defRPr>
            </a:lvl3pPr>
            <a:lvl4pPr marL="1371600" indent="0" algn="ctr">
              <a:buNone/>
              <a:defRPr sz="1800">
                <a:solidFill>
                  <a:srgbClr val="4F81BD"/>
                </a:solidFill>
                <a:latin typeface="Century Gothic" panose="020B0502020202020204" pitchFamily="34" charset="0"/>
              </a:defRPr>
            </a:lvl4pPr>
            <a:lvl5pPr marL="1828800" indent="0" algn="ctr">
              <a:buNone/>
              <a:defRPr sz="1800">
                <a:solidFill>
                  <a:srgbClr val="4F81BD"/>
                </a:solidFill>
                <a:latin typeface="Century Gothic" panose="020B0502020202020204" pitchFamily="34" charset="0"/>
              </a:defRPr>
            </a:lvl5pPr>
          </a:lstStyle>
          <a:p>
            <a:pPr lvl="0"/>
            <a:r>
              <a:rPr lang="en-US" dirty="0"/>
              <a:t>Click to edit header</a:t>
            </a:r>
          </a:p>
        </p:txBody>
      </p:sp>
      <p:sp>
        <p:nvSpPr>
          <p:cNvPr id="4" name="Title 1"/>
          <p:cNvSpPr>
            <a:spLocks noGrp="1"/>
          </p:cNvSpPr>
          <p:nvPr>
            <p:ph type="title"/>
          </p:nvPr>
        </p:nvSpPr>
        <p:spPr>
          <a:xfrm>
            <a:off x="2971800" y="125606"/>
            <a:ext cx="6096000" cy="430886"/>
          </a:xfrm>
          <a:prstGeom prst="rect">
            <a:avLst/>
          </a:prstGeom>
        </p:spPr>
        <p:txBody>
          <a:bodyPr anchor="ctr"/>
          <a:lstStyle>
            <a:lvl1pPr algn="r" rtl="0" eaLnBrk="1" fontAlgn="base" hangingPunct="1">
              <a:spcBef>
                <a:spcPct val="0"/>
              </a:spcBef>
              <a:spcAft>
                <a:spcPct val="0"/>
              </a:spcAft>
              <a:defRPr lang="en-US" sz="2200" b="1" kern="1200" dirty="0">
                <a:solidFill>
                  <a:srgbClr val="FFFFFF"/>
                </a:solidFill>
                <a:latin typeface="Century Gothic" panose="020B0502020202020204" pitchFamily="34" charset="0"/>
                <a:ea typeface="+mn-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2145876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752604"/>
            <a:ext cx="82296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53" tIns="45629" rIns="91253" bIns="456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91440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838200" y="152400"/>
            <a:ext cx="8229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53" tIns="45629" rIns="91253" bIns="45629" numCol="1" anchor="ctr" anchorCtr="0" compatLnSpc="1">
            <a:prstTxWarp prst="textNoShape">
              <a:avLst/>
            </a:prstTxWarp>
          </a:bodyPr>
          <a:lstStyle/>
          <a:p>
            <a:pPr lvl="0"/>
            <a:r>
              <a:rPr lang="en-US" dirty="0"/>
              <a:t>Click to edit Master title style</a:t>
            </a:r>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wrap="square" lIns="91253" tIns="45629" rIns="91253" bIns="45629" numCol="1" anchor="ctr" anchorCtr="0" compatLnSpc="1">
            <a:prstTxWarp prst="textNoShape">
              <a:avLst/>
            </a:prstTxWarp>
          </a:bodyPr>
          <a:lstStyle>
            <a:lvl1pPr algn="r">
              <a:defRPr sz="1200">
                <a:solidFill>
                  <a:srgbClr val="898989"/>
                </a:solidFill>
                <a:ea typeface="ＭＳ Ｐゴシック" pitchFamily="34" charset="-128"/>
              </a:defRPr>
            </a:lvl1pPr>
          </a:lstStyle>
          <a:p>
            <a:pPr defTabSz="912540" fontAlgn="base">
              <a:spcBef>
                <a:spcPct val="0"/>
              </a:spcBef>
              <a:spcAft>
                <a:spcPct val="0"/>
              </a:spcAft>
            </a:pPr>
            <a:fld id="{C8675A3E-3EC7-4E08-A3DE-6034E792B028}" type="slidenum">
              <a:rPr lang="en-US">
                <a:cs typeface="Arial" pitchFamily="34" charset="0"/>
              </a:rPr>
              <a:pPr defTabSz="912540" fontAlgn="base">
                <a:spcBef>
                  <a:spcPct val="0"/>
                </a:spcBef>
                <a:spcAft>
                  <a:spcPct val="0"/>
                </a:spcAft>
              </a:pPr>
              <a:t>‹#›</a:t>
            </a:fld>
            <a:endParaRPr lang="en-US" dirty="0">
              <a:cs typeface="Arial" pitchFamily="34" charset="0"/>
            </a:endParaRPr>
          </a:p>
        </p:txBody>
      </p:sp>
      <p:sp>
        <p:nvSpPr>
          <p:cNvPr id="7" name="Rectangle 6"/>
          <p:cNvSpPr/>
          <p:nvPr/>
        </p:nvSpPr>
        <p:spPr>
          <a:xfrm>
            <a:off x="609600" y="152400"/>
            <a:ext cx="2209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253" tIns="45629" rIns="91253" bIns="45629" anchor="ctr"/>
          <a:lstStyle/>
          <a:p>
            <a:pPr algn="ctr" defTabSz="912540" fontAlgn="base">
              <a:spcBef>
                <a:spcPct val="0"/>
              </a:spcBef>
              <a:spcAft>
                <a:spcPct val="0"/>
              </a:spcAft>
            </a:pPr>
            <a:endParaRPr lang="en-US" dirty="0">
              <a:solidFill>
                <a:srgbClr val="FFFFFF"/>
              </a:solidFill>
            </a:endParaRPr>
          </a:p>
        </p:txBody>
      </p:sp>
      <p:sp>
        <p:nvSpPr>
          <p:cNvPr id="15" name="Rectangle 14">
            <a:hlinkClick r:id="" action="ppaction://noaction"/>
          </p:cNvPr>
          <p:cNvSpPr/>
          <p:nvPr/>
        </p:nvSpPr>
        <p:spPr>
          <a:xfrm>
            <a:off x="2676538" y="6411916"/>
            <a:ext cx="785813" cy="33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253" tIns="45629" rIns="91253" bIns="45629" anchor="ctr"/>
          <a:lstStyle/>
          <a:p>
            <a:pPr algn="ctr" defTabSz="912540" fontAlgn="base">
              <a:spcBef>
                <a:spcPct val="0"/>
              </a:spcBef>
              <a:spcAft>
                <a:spcPct val="0"/>
              </a:spcAft>
            </a:pPr>
            <a:endParaRPr lang="en-US" sz="1200" b="1" dirty="0">
              <a:solidFill>
                <a:srgbClr val="031227"/>
              </a:solidFill>
            </a:endParaRPr>
          </a:p>
        </p:txBody>
      </p:sp>
      <p:sp>
        <p:nvSpPr>
          <p:cNvPr id="16" name="Rectangle 15"/>
          <p:cNvSpPr/>
          <p:nvPr/>
        </p:nvSpPr>
        <p:spPr>
          <a:xfrm>
            <a:off x="4038600" y="6415089"/>
            <a:ext cx="1042988" cy="33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253" tIns="45629" rIns="91253" bIns="45629" anchor="ctr"/>
          <a:lstStyle/>
          <a:p>
            <a:pPr algn="ctr" defTabSz="912540" fontAlgn="base">
              <a:spcBef>
                <a:spcPct val="0"/>
              </a:spcBef>
              <a:spcAft>
                <a:spcPct val="0"/>
              </a:spcAft>
            </a:pPr>
            <a:endParaRPr lang="en-US" sz="1200" b="1" dirty="0">
              <a:solidFill>
                <a:srgbClr val="031227"/>
              </a:solidFill>
            </a:endParaRPr>
          </a:p>
        </p:txBody>
      </p:sp>
      <p:sp>
        <p:nvSpPr>
          <p:cNvPr id="17" name="Rectangle 16">
            <a:hlinkClick r:id="" action="ppaction://noaction"/>
          </p:cNvPr>
          <p:cNvSpPr/>
          <p:nvPr/>
        </p:nvSpPr>
        <p:spPr>
          <a:xfrm>
            <a:off x="5600700" y="6411916"/>
            <a:ext cx="1042988" cy="33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253" tIns="45629" rIns="91253" bIns="45629" anchor="ctr"/>
          <a:lstStyle/>
          <a:p>
            <a:pPr algn="ctr" defTabSz="912540" fontAlgn="base">
              <a:spcBef>
                <a:spcPct val="0"/>
              </a:spcBef>
              <a:spcAft>
                <a:spcPct val="0"/>
              </a:spcAft>
            </a:pPr>
            <a:endParaRPr lang="en-US" sz="1200" b="1" dirty="0">
              <a:solidFill>
                <a:srgbClr val="031227"/>
              </a:solidFill>
            </a:endParaRPr>
          </a:p>
        </p:txBody>
      </p:sp>
    </p:spTree>
    <p:extLst>
      <p:ext uri="{BB962C8B-B14F-4D97-AF65-F5344CB8AC3E}">
        <p14:creationId xmlns:p14="http://schemas.microsoft.com/office/powerpoint/2010/main" val="283652966"/>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7" r:id="rId4"/>
  </p:sldLayoutIdLst>
  <p:hf hdr="0" ftr="0" dt="0"/>
  <p:txStyles>
    <p:titleStyle>
      <a:lvl1pPr algn="r" rtl="0" eaLnBrk="0" fontAlgn="base" hangingPunct="0">
        <a:spcBef>
          <a:spcPct val="0"/>
        </a:spcBef>
        <a:spcAft>
          <a:spcPct val="0"/>
        </a:spcAft>
        <a:defRPr sz="2400" kern="1200">
          <a:solidFill>
            <a:schemeClr val="bg1"/>
          </a:solidFill>
          <a:latin typeface="Arial" pitchFamily="34" charset="0"/>
          <a:ea typeface="ＭＳ Ｐゴシック" pitchFamily="34" charset="-128"/>
          <a:cs typeface="Arial" pitchFamily="34" charset="0"/>
        </a:defRPr>
      </a:lvl1pPr>
      <a:lvl2pPr algn="r" rtl="0" eaLnBrk="0" fontAlgn="base" hangingPunct="0">
        <a:spcBef>
          <a:spcPct val="0"/>
        </a:spcBef>
        <a:spcAft>
          <a:spcPct val="0"/>
        </a:spcAft>
        <a:defRPr sz="2400">
          <a:solidFill>
            <a:schemeClr val="bg1"/>
          </a:solidFill>
          <a:latin typeface="Arial" charset="0"/>
          <a:ea typeface="ＭＳ Ｐゴシック" pitchFamily="34" charset="-128"/>
          <a:cs typeface="Arial" charset="0"/>
        </a:defRPr>
      </a:lvl2pPr>
      <a:lvl3pPr algn="r" rtl="0" eaLnBrk="0" fontAlgn="base" hangingPunct="0">
        <a:spcBef>
          <a:spcPct val="0"/>
        </a:spcBef>
        <a:spcAft>
          <a:spcPct val="0"/>
        </a:spcAft>
        <a:defRPr sz="2400">
          <a:solidFill>
            <a:schemeClr val="bg1"/>
          </a:solidFill>
          <a:latin typeface="Arial" charset="0"/>
          <a:ea typeface="ＭＳ Ｐゴシック" pitchFamily="34" charset="-128"/>
          <a:cs typeface="Arial" charset="0"/>
        </a:defRPr>
      </a:lvl3pPr>
      <a:lvl4pPr algn="r" rtl="0" eaLnBrk="0" fontAlgn="base" hangingPunct="0">
        <a:spcBef>
          <a:spcPct val="0"/>
        </a:spcBef>
        <a:spcAft>
          <a:spcPct val="0"/>
        </a:spcAft>
        <a:defRPr sz="2400">
          <a:solidFill>
            <a:schemeClr val="bg1"/>
          </a:solidFill>
          <a:latin typeface="Arial" charset="0"/>
          <a:ea typeface="ＭＳ Ｐゴシック" pitchFamily="34" charset="-128"/>
          <a:cs typeface="Arial" charset="0"/>
        </a:defRPr>
      </a:lvl4pPr>
      <a:lvl5pPr algn="r" rtl="0" eaLnBrk="0" fontAlgn="base" hangingPunct="0">
        <a:spcBef>
          <a:spcPct val="0"/>
        </a:spcBef>
        <a:spcAft>
          <a:spcPct val="0"/>
        </a:spcAft>
        <a:defRPr sz="2400">
          <a:solidFill>
            <a:schemeClr val="bg1"/>
          </a:solidFill>
          <a:latin typeface="Arial" charset="0"/>
          <a:ea typeface="ＭＳ Ｐゴシック" pitchFamily="34" charset="-128"/>
          <a:cs typeface="Arial" charset="0"/>
        </a:defRPr>
      </a:lvl5pPr>
      <a:lvl6pPr marL="456271" algn="r" rtl="0" fontAlgn="base">
        <a:spcBef>
          <a:spcPct val="0"/>
        </a:spcBef>
        <a:spcAft>
          <a:spcPct val="0"/>
        </a:spcAft>
        <a:defRPr sz="2800">
          <a:solidFill>
            <a:schemeClr val="bg1"/>
          </a:solidFill>
          <a:latin typeface="Arial" charset="0"/>
          <a:cs typeface="Arial" charset="0"/>
        </a:defRPr>
      </a:lvl6pPr>
      <a:lvl7pPr marL="912540" algn="r" rtl="0" fontAlgn="base">
        <a:spcBef>
          <a:spcPct val="0"/>
        </a:spcBef>
        <a:spcAft>
          <a:spcPct val="0"/>
        </a:spcAft>
        <a:defRPr sz="2800">
          <a:solidFill>
            <a:schemeClr val="bg1"/>
          </a:solidFill>
          <a:latin typeface="Arial" charset="0"/>
          <a:cs typeface="Arial" charset="0"/>
        </a:defRPr>
      </a:lvl7pPr>
      <a:lvl8pPr marL="1368809" algn="r" rtl="0" fontAlgn="base">
        <a:spcBef>
          <a:spcPct val="0"/>
        </a:spcBef>
        <a:spcAft>
          <a:spcPct val="0"/>
        </a:spcAft>
        <a:defRPr sz="2800">
          <a:solidFill>
            <a:schemeClr val="bg1"/>
          </a:solidFill>
          <a:latin typeface="Arial" charset="0"/>
          <a:cs typeface="Arial" charset="0"/>
        </a:defRPr>
      </a:lvl8pPr>
      <a:lvl9pPr marL="1825080" algn="r" rtl="0" fontAlgn="base">
        <a:spcBef>
          <a:spcPct val="0"/>
        </a:spcBef>
        <a:spcAft>
          <a:spcPct val="0"/>
        </a:spcAft>
        <a:defRPr sz="2800">
          <a:solidFill>
            <a:schemeClr val="bg1"/>
          </a:solidFill>
          <a:latin typeface="Arial" charset="0"/>
          <a:cs typeface="Arial" charset="0"/>
        </a:defRPr>
      </a:lvl9pPr>
    </p:titleStyle>
    <p:bodyStyle>
      <a:lvl1pPr marL="342199" indent="-342199"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ＭＳ Ｐゴシック" pitchFamily="34" charset="-128"/>
          <a:cs typeface="Arial" pitchFamily="34" charset="0"/>
        </a:defRPr>
      </a:lvl1pPr>
      <a:lvl2pPr marL="741440" indent="-285171"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Arial" charset="0"/>
          <a:cs typeface="Arial" pitchFamily="34" charset="0"/>
        </a:defRPr>
      </a:lvl2pPr>
      <a:lvl3pPr marL="1140674" indent="-22814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3pPr>
      <a:lvl4pPr marL="1596943" indent="-228140" algn="l" rtl="0" eaLnBrk="0" fontAlgn="base" hangingPunct="0">
        <a:spcBef>
          <a:spcPct val="20000"/>
        </a:spcBef>
        <a:spcAft>
          <a:spcPct val="0"/>
        </a:spcAft>
        <a:buFont typeface="Arial" pitchFamily="34" charset="0"/>
        <a:buChar char="–"/>
        <a:defRPr kern="1200">
          <a:solidFill>
            <a:schemeClr val="tx1"/>
          </a:solidFill>
          <a:latin typeface="Arial" pitchFamily="34" charset="0"/>
          <a:ea typeface="Arial" charset="0"/>
          <a:cs typeface="Arial" pitchFamily="34" charset="0"/>
        </a:defRPr>
      </a:lvl4pPr>
      <a:lvl5pPr marL="2053215" indent="-228140" algn="l" rtl="0" eaLnBrk="0" fontAlgn="base" hangingPunct="0">
        <a:spcBef>
          <a:spcPct val="20000"/>
        </a:spcBef>
        <a:spcAft>
          <a:spcPct val="0"/>
        </a:spcAft>
        <a:buFont typeface="Arial" pitchFamily="34" charset="0"/>
        <a:buChar char="»"/>
        <a:defRPr kern="1200">
          <a:solidFill>
            <a:schemeClr val="tx1"/>
          </a:solidFill>
          <a:latin typeface="Arial" pitchFamily="34" charset="0"/>
          <a:ea typeface="Arial" charset="0"/>
          <a:cs typeface="Arial" pitchFamily="34" charset="0"/>
        </a:defRPr>
      </a:lvl5pPr>
      <a:lvl6pPr marL="2509485" indent="-228140" algn="l" defTabSz="91254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5754" indent="-228140" algn="l" defTabSz="91254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024" indent="-228140" algn="l" defTabSz="91254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8295" indent="-228140" algn="l" defTabSz="91254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540" rtl="0" eaLnBrk="1" latinLnBrk="0" hangingPunct="1">
        <a:defRPr sz="1800" kern="1200">
          <a:solidFill>
            <a:schemeClr val="tx1"/>
          </a:solidFill>
          <a:latin typeface="+mn-lt"/>
          <a:ea typeface="+mn-ea"/>
          <a:cs typeface="+mn-cs"/>
        </a:defRPr>
      </a:lvl1pPr>
      <a:lvl2pPr marL="456271" algn="l" defTabSz="912540" rtl="0" eaLnBrk="1" latinLnBrk="0" hangingPunct="1">
        <a:defRPr sz="1800" kern="1200">
          <a:solidFill>
            <a:schemeClr val="tx1"/>
          </a:solidFill>
          <a:latin typeface="+mn-lt"/>
          <a:ea typeface="+mn-ea"/>
          <a:cs typeface="+mn-cs"/>
        </a:defRPr>
      </a:lvl2pPr>
      <a:lvl3pPr marL="912540" algn="l" defTabSz="912540" rtl="0" eaLnBrk="1" latinLnBrk="0" hangingPunct="1">
        <a:defRPr sz="1800" kern="1200">
          <a:solidFill>
            <a:schemeClr val="tx1"/>
          </a:solidFill>
          <a:latin typeface="+mn-lt"/>
          <a:ea typeface="+mn-ea"/>
          <a:cs typeface="+mn-cs"/>
        </a:defRPr>
      </a:lvl3pPr>
      <a:lvl4pPr marL="1368809" algn="l" defTabSz="912540" rtl="0" eaLnBrk="1" latinLnBrk="0" hangingPunct="1">
        <a:defRPr sz="1800" kern="1200">
          <a:solidFill>
            <a:schemeClr val="tx1"/>
          </a:solidFill>
          <a:latin typeface="+mn-lt"/>
          <a:ea typeface="+mn-ea"/>
          <a:cs typeface="+mn-cs"/>
        </a:defRPr>
      </a:lvl4pPr>
      <a:lvl5pPr marL="1825080" algn="l" defTabSz="912540" rtl="0" eaLnBrk="1" latinLnBrk="0" hangingPunct="1">
        <a:defRPr sz="1800" kern="1200">
          <a:solidFill>
            <a:schemeClr val="tx1"/>
          </a:solidFill>
          <a:latin typeface="+mn-lt"/>
          <a:ea typeface="+mn-ea"/>
          <a:cs typeface="+mn-cs"/>
        </a:defRPr>
      </a:lvl5pPr>
      <a:lvl6pPr marL="2281349" algn="l" defTabSz="912540" rtl="0" eaLnBrk="1" latinLnBrk="0" hangingPunct="1">
        <a:defRPr sz="1800" kern="1200">
          <a:solidFill>
            <a:schemeClr val="tx1"/>
          </a:solidFill>
          <a:latin typeface="+mn-lt"/>
          <a:ea typeface="+mn-ea"/>
          <a:cs typeface="+mn-cs"/>
        </a:defRPr>
      </a:lvl6pPr>
      <a:lvl7pPr marL="2737618" algn="l" defTabSz="912540" rtl="0" eaLnBrk="1" latinLnBrk="0" hangingPunct="1">
        <a:defRPr sz="1800" kern="1200">
          <a:solidFill>
            <a:schemeClr val="tx1"/>
          </a:solidFill>
          <a:latin typeface="+mn-lt"/>
          <a:ea typeface="+mn-ea"/>
          <a:cs typeface="+mn-cs"/>
        </a:defRPr>
      </a:lvl7pPr>
      <a:lvl8pPr marL="3193889" algn="l" defTabSz="912540" rtl="0" eaLnBrk="1" latinLnBrk="0" hangingPunct="1">
        <a:defRPr sz="1800" kern="1200">
          <a:solidFill>
            <a:schemeClr val="tx1"/>
          </a:solidFill>
          <a:latin typeface="+mn-lt"/>
          <a:ea typeface="+mn-ea"/>
          <a:cs typeface="+mn-cs"/>
        </a:defRPr>
      </a:lvl8pPr>
      <a:lvl9pPr marL="3650158" algn="l" defTabSz="91254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bwMode="auto">
          <a:xfrm>
            <a:off x="685800" y="1981200"/>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0000"/>
          </a:bodyPr>
          <a:lstStyle/>
          <a:p>
            <a:r>
              <a:rPr lang="en-US" sz="3000" b="1" dirty="0"/>
              <a:t>Task Team 25</a:t>
            </a:r>
            <a:br>
              <a:rPr lang="en-US" sz="3000" b="1" dirty="0"/>
            </a:br>
            <a:r>
              <a:rPr lang="en-US" sz="3000" b="1" dirty="0"/>
              <a:t>Mail Quality Data via Informed Visibility</a:t>
            </a:r>
            <a:br>
              <a:rPr lang="en-US" sz="3000" b="1" dirty="0"/>
            </a:br>
            <a:r>
              <a:rPr lang="en-US" sz="3000" b="1" dirty="0"/>
              <a:t/>
            </a:r>
            <a:br>
              <a:rPr lang="en-US" sz="3000" b="1" dirty="0"/>
            </a:br>
            <a:r>
              <a:rPr lang="en-US" sz="3000" b="1" dirty="0"/>
              <a:t>FAQ</a:t>
            </a:r>
          </a:p>
        </p:txBody>
      </p:sp>
      <p:sp>
        <p:nvSpPr>
          <p:cNvPr id="26627" name="Subtitle 2"/>
          <p:cNvSpPr>
            <a:spLocks noGrp="1"/>
          </p:cNvSpPr>
          <p:nvPr>
            <p:ph type="subTitle" idx="1"/>
          </p:nvPr>
        </p:nvSpPr>
        <p:spPr/>
        <p:txBody>
          <a:bodyPr/>
          <a:lstStyle/>
          <a:p>
            <a:r>
              <a:rPr lang="en-US" sz="2000" dirty="0" smtClean="0"/>
              <a:t>December 3, </a:t>
            </a:r>
            <a:r>
              <a:rPr lang="en-US" sz="2000" dirty="0"/>
              <a:t>2018</a:t>
            </a:r>
          </a:p>
          <a:p>
            <a:endParaRPr lang="en-US" sz="2000" dirty="0"/>
          </a:p>
          <a:p>
            <a:endParaRPr lang="en-US" sz="2000" dirty="0"/>
          </a:p>
          <a:p>
            <a:endParaRPr lang="en-US" sz="2000" b="1" dirty="0">
              <a:solidFill>
                <a:srgbClr val="FF0000"/>
              </a:solidFill>
            </a:endParaRPr>
          </a:p>
        </p:txBody>
      </p:sp>
    </p:spTree>
    <p:extLst>
      <p:ext uri="{BB962C8B-B14F-4D97-AF65-F5344CB8AC3E}">
        <p14:creationId xmlns:p14="http://schemas.microsoft.com/office/powerpoint/2010/main" val="2696036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A27BEC-F73A-4AF7-B6B8-F4368427631A}"/>
              </a:ext>
            </a:extLst>
          </p:cNvPr>
          <p:cNvSpPr>
            <a:spLocks noGrp="1"/>
          </p:cNvSpPr>
          <p:nvPr>
            <p:ph type="title"/>
          </p:nvPr>
        </p:nvSpPr>
        <p:spPr/>
        <p:txBody>
          <a:bodyPr/>
          <a:lstStyle/>
          <a:p>
            <a:r>
              <a:rPr lang="en-US" dirty="0"/>
              <a:t>Appendix Overview</a:t>
            </a:r>
          </a:p>
        </p:txBody>
      </p:sp>
      <p:sp>
        <p:nvSpPr>
          <p:cNvPr id="3" name="Content Placeholder 2">
            <a:extLst>
              <a:ext uri="{FF2B5EF4-FFF2-40B4-BE49-F238E27FC236}">
                <a16:creationId xmlns:a16="http://schemas.microsoft.com/office/drawing/2014/main" xmlns="" id="{C52CCAC0-11B0-4258-844C-C989462CB452}"/>
              </a:ext>
            </a:extLst>
          </p:cNvPr>
          <p:cNvSpPr>
            <a:spLocks noGrp="1"/>
          </p:cNvSpPr>
          <p:nvPr>
            <p:ph sz="quarter" idx="12"/>
          </p:nvPr>
        </p:nvSpPr>
        <p:spPr/>
        <p:txBody>
          <a:bodyPr/>
          <a:lstStyle/>
          <a:p>
            <a:r>
              <a:rPr lang="en-US" dirty="0"/>
              <a:t>MQD Data Dictionary</a:t>
            </a:r>
          </a:p>
          <a:p>
            <a:r>
              <a:rPr lang="en-US" dirty="0"/>
              <a:t>IV Mail Tracking MQD Data File Formats Proposed Data Feeds (Subscriptions)</a:t>
            </a:r>
          </a:p>
          <a:p>
            <a:r>
              <a:rPr lang="en-US" dirty="0"/>
              <a:t>IV Mail Tracking MQD File Name </a:t>
            </a:r>
            <a:r>
              <a:rPr lang="en-US" dirty="0" smtClean="0"/>
              <a:t>Codes</a:t>
            </a:r>
          </a:p>
          <a:p>
            <a:r>
              <a:rPr lang="en-US" dirty="0" smtClean="0"/>
              <a:t>Approximate Provisioning Run Times by Program/Frequency</a:t>
            </a:r>
            <a:endParaRPr lang="en-US" dirty="0"/>
          </a:p>
          <a:p>
            <a:r>
              <a:rPr lang="en-US" dirty="0"/>
              <a:t>Feed Creation </a:t>
            </a:r>
            <a:r>
              <a:rPr lang="en-US" dirty="0" smtClean="0"/>
              <a:t>walkthrough</a:t>
            </a:r>
            <a:endParaRPr lang="en-US" dirty="0"/>
          </a:p>
        </p:txBody>
      </p:sp>
      <p:sp>
        <p:nvSpPr>
          <p:cNvPr id="4" name="Slide Number Placeholder 3">
            <a:extLst>
              <a:ext uri="{FF2B5EF4-FFF2-40B4-BE49-F238E27FC236}">
                <a16:creationId xmlns:a16="http://schemas.microsoft.com/office/drawing/2014/main" xmlns="" id="{DFB80FCF-F451-49B7-A7DF-107BD9864784}"/>
              </a:ext>
            </a:extLst>
          </p:cNvPr>
          <p:cNvSpPr>
            <a:spLocks noGrp="1"/>
          </p:cNvSpPr>
          <p:nvPr>
            <p:ph type="sldNum" sz="quarter" idx="14"/>
          </p:nvPr>
        </p:nvSpPr>
        <p:spPr/>
        <p:txBody>
          <a:bodyPr/>
          <a:lstStyle/>
          <a:p>
            <a:pPr>
              <a:defRPr/>
            </a:pPr>
            <a:fld id="{A55E5744-CAA1-4F0A-A20B-FB4EAAD086B0}" type="slidenum">
              <a:rPr lang="en-US" smtClean="0"/>
              <a:pPr>
                <a:defRPr/>
              </a:pPr>
              <a:t>10</a:t>
            </a:fld>
            <a:endParaRPr lang="en-US" dirty="0"/>
          </a:p>
        </p:txBody>
      </p:sp>
    </p:spTree>
    <p:extLst>
      <p:ext uri="{BB962C8B-B14F-4D97-AF65-F5344CB8AC3E}">
        <p14:creationId xmlns:p14="http://schemas.microsoft.com/office/powerpoint/2010/main" val="3212074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9C949-FA51-43A7-945C-D342902F66EF}"/>
              </a:ext>
            </a:extLst>
          </p:cNvPr>
          <p:cNvSpPr>
            <a:spLocks noGrp="1"/>
          </p:cNvSpPr>
          <p:nvPr>
            <p:ph type="title"/>
          </p:nvPr>
        </p:nvSpPr>
        <p:spPr/>
        <p:txBody>
          <a:bodyPr/>
          <a:lstStyle/>
          <a:p>
            <a:r>
              <a:rPr lang="en-US" dirty="0"/>
              <a:t>MQD Data Dictionary</a:t>
            </a:r>
          </a:p>
        </p:txBody>
      </p:sp>
      <p:sp>
        <p:nvSpPr>
          <p:cNvPr id="4" name="Slide Number Placeholder 3">
            <a:extLst>
              <a:ext uri="{FF2B5EF4-FFF2-40B4-BE49-F238E27FC236}">
                <a16:creationId xmlns:a16="http://schemas.microsoft.com/office/drawing/2014/main" xmlns="" id="{B4759015-4B74-4386-9DFC-3789B9D51F5A}"/>
              </a:ext>
            </a:extLst>
          </p:cNvPr>
          <p:cNvSpPr>
            <a:spLocks noGrp="1"/>
          </p:cNvSpPr>
          <p:nvPr>
            <p:ph type="sldNum" sz="quarter" idx="14"/>
          </p:nvPr>
        </p:nvSpPr>
        <p:spPr/>
        <p:txBody>
          <a:bodyPr/>
          <a:lstStyle/>
          <a:p>
            <a:pPr>
              <a:defRPr/>
            </a:pPr>
            <a:fld id="{A55E5744-CAA1-4F0A-A20B-FB4EAAD086B0}" type="slidenum">
              <a:rPr lang="en-US" smtClean="0"/>
              <a:pPr>
                <a:defRPr/>
              </a:pPr>
              <a:t>11</a:t>
            </a:fld>
            <a:endParaRPr lang="en-US" dirty="0"/>
          </a:p>
        </p:txBody>
      </p:sp>
      <p:sp>
        <p:nvSpPr>
          <p:cNvPr id="8" name="Content Placeholder 7">
            <a:extLst>
              <a:ext uri="{FF2B5EF4-FFF2-40B4-BE49-F238E27FC236}">
                <a16:creationId xmlns:a16="http://schemas.microsoft.com/office/drawing/2014/main" xmlns="" id="{E79B529D-BAF6-4A0E-B9DF-33EF23A1F365}"/>
              </a:ext>
            </a:extLst>
          </p:cNvPr>
          <p:cNvSpPr>
            <a:spLocks noGrp="1"/>
          </p:cNvSpPr>
          <p:nvPr>
            <p:ph sz="quarter" idx="12"/>
          </p:nvPr>
        </p:nvSpPr>
        <p:spPr>
          <a:xfrm>
            <a:off x="266700" y="1143000"/>
            <a:ext cx="8610600" cy="4953000"/>
          </a:xfrm>
        </p:spPr>
        <p:txBody>
          <a:bodyPr/>
          <a:lstStyle/>
          <a:p>
            <a:pPr marL="0" indent="0">
              <a:buNone/>
            </a:pPr>
            <a:r>
              <a:rPr lang="en-US" dirty="0"/>
              <a:t>Double click the MQD Data Dictionary Excel icon to view contents –</a:t>
            </a:r>
          </a:p>
          <a:p>
            <a:pPr marL="0" indent="0">
              <a:buNone/>
            </a:pPr>
            <a:endParaRPr lang="en-US" dirty="0"/>
          </a:p>
          <a:p>
            <a:pPr marL="0" indent="0">
              <a:buNone/>
            </a:pPr>
            <a:endParaRPr lang="en-US" dirty="0"/>
          </a:p>
          <a:p>
            <a:pPr marL="0" indent="0" algn="ctr">
              <a:buNone/>
            </a:pPr>
            <a:endParaRPr lang="en-US" dirty="0"/>
          </a:p>
          <a:p>
            <a:pPr marL="0" indent="0" algn="ctr">
              <a:buNone/>
            </a:pPr>
            <a:r>
              <a:rPr lang="en-US" dirty="0"/>
              <a:t>Sample MQD Data Dictionary view below:</a:t>
            </a:r>
          </a:p>
        </p:txBody>
      </p:sp>
      <p:pic>
        <p:nvPicPr>
          <p:cNvPr id="3" name="Picture 2"/>
          <p:cNvPicPr>
            <a:picLocks noChangeAspect="1"/>
          </p:cNvPicPr>
          <p:nvPr/>
        </p:nvPicPr>
        <p:blipFill>
          <a:blip r:embed="rId3"/>
          <a:stretch>
            <a:fillRect/>
          </a:stretch>
        </p:blipFill>
        <p:spPr>
          <a:xfrm>
            <a:off x="4439" y="2884714"/>
            <a:ext cx="9144000" cy="1915886"/>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569405368"/>
              </p:ext>
            </p:extLst>
          </p:nvPr>
        </p:nvGraphicFramePr>
        <p:xfrm>
          <a:off x="5257800" y="1586383"/>
          <a:ext cx="914400" cy="771525"/>
        </p:xfrm>
        <a:graphic>
          <a:graphicData uri="http://schemas.openxmlformats.org/presentationml/2006/ole">
            <mc:AlternateContent xmlns:mc="http://schemas.openxmlformats.org/markup-compatibility/2006">
              <mc:Choice xmlns:v="urn:schemas-microsoft-com:vml" Requires="v">
                <p:oleObj spid="_x0000_s1043"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5257800" y="158638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159643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IV Mail Tracking MQD Data File Formats</a:t>
            </a:r>
            <a:br>
              <a:rPr lang="en-US" dirty="0"/>
            </a:br>
            <a:r>
              <a:rPr lang="en-US" dirty="0" smtClean="0"/>
              <a:t> </a:t>
            </a:r>
            <a:r>
              <a:rPr lang="en-US" dirty="0"/>
              <a:t>Data Feeds (Subscriptions)</a:t>
            </a:r>
          </a:p>
        </p:txBody>
      </p:sp>
      <p:graphicFrame>
        <p:nvGraphicFramePr>
          <p:cNvPr id="5" name="Table 4"/>
          <p:cNvGraphicFramePr>
            <a:graphicFrameLocks noGrp="1"/>
          </p:cNvGraphicFramePr>
          <p:nvPr>
            <p:extLst>
              <p:ext uri="{D42A27DB-BD31-4B8C-83A1-F6EECF244321}">
                <p14:modId xmlns:p14="http://schemas.microsoft.com/office/powerpoint/2010/main" val="2869822794"/>
              </p:ext>
            </p:extLst>
          </p:nvPr>
        </p:nvGraphicFramePr>
        <p:xfrm>
          <a:off x="228600" y="914400"/>
          <a:ext cx="8686800" cy="5882640"/>
        </p:xfrm>
        <a:graphic>
          <a:graphicData uri="http://schemas.openxmlformats.org/drawingml/2006/table">
            <a:tbl>
              <a:tblPr firstRow="1" firstCol="1" bandRow="1">
                <a:tableStyleId>{21E4AEA4-8DFA-4A89-87EB-49C32662AFE0}</a:tableStyleId>
              </a:tblPr>
              <a:tblGrid>
                <a:gridCol w="1371600">
                  <a:extLst>
                    <a:ext uri="{9D8B030D-6E8A-4147-A177-3AD203B41FA5}">
                      <a16:colId xmlns:a16="http://schemas.microsoft.com/office/drawing/2014/main" xmlns="" val="20000"/>
                    </a:ext>
                  </a:extLst>
                </a:gridCol>
                <a:gridCol w="3581400">
                  <a:extLst>
                    <a:ext uri="{9D8B030D-6E8A-4147-A177-3AD203B41FA5}">
                      <a16:colId xmlns:a16="http://schemas.microsoft.com/office/drawing/2014/main" xmlns="" val="20001"/>
                    </a:ext>
                  </a:extLst>
                </a:gridCol>
                <a:gridCol w="3733800">
                  <a:extLst>
                    <a:ext uri="{9D8B030D-6E8A-4147-A177-3AD203B41FA5}">
                      <a16:colId xmlns:a16="http://schemas.microsoft.com/office/drawing/2014/main" xmlns="" val="20002"/>
                    </a:ext>
                  </a:extLst>
                </a:gridCol>
              </a:tblGrid>
              <a:tr h="152400">
                <a:tc>
                  <a:txBody>
                    <a:bodyPr/>
                    <a:lstStyle/>
                    <a:p>
                      <a:pPr>
                        <a:spcBef>
                          <a:spcPts val="200"/>
                        </a:spcBef>
                        <a:spcAft>
                          <a:spcPts val="200"/>
                        </a:spcAft>
                      </a:pPr>
                      <a:endParaRPr lang="en-US" sz="1100" dirty="0"/>
                    </a:p>
                  </a:txBody>
                  <a:tcPr anchor="ctr"/>
                </a:tc>
                <a:tc>
                  <a:txBody>
                    <a:bodyPr/>
                    <a:lstStyle/>
                    <a:p>
                      <a:pPr>
                        <a:spcBef>
                          <a:spcPts val="200"/>
                        </a:spcBef>
                        <a:spcAft>
                          <a:spcPts val="200"/>
                        </a:spcAft>
                      </a:pPr>
                      <a:r>
                        <a:rPr lang="en-US" sz="1100" dirty="0"/>
                        <a:t>Delimited</a:t>
                      </a:r>
                    </a:p>
                  </a:txBody>
                  <a:tcPr anchor="ctr"/>
                </a:tc>
                <a:tc>
                  <a:txBody>
                    <a:bodyPr/>
                    <a:lstStyle/>
                    <a:p>
                      <a:pPr>
                        <a:spcBef>
                          <a:spcPts val="200"/>
                        </a:spcBef>
                        <a:spcAft>
                          <a:spcPts val="200"/>
                        </a:spcAft>
                      </a:pPr>
                      <a:r>
                        <a:rPr lang="en-US" sz="1100" dirty="0"/>
                        <a:t>JSON</a:t>
                      </a:r>
                    </a:p>
                  </a:txBody>
                  <a:tcPr anchor="ctr"/>
                </a:tc>
                <a:extLst>
                  <a:ext uri="{0D108BD9-81ED-4DB2-BD59-A6C34878D82A}">
                    <a16:rowId xmlns:a16="http://schemas.microsoft.com/office/drawing/2014/main" xmlns="" val="10000"/>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File Extension</a:t>
                      </a:r>
                    </a:p>
                  </a:txBody>
                  <a:tcPr anchor="ctr"/>
                </a:tc>
                <a:tc>
                  <a:txBody>
                    <a:bodyPr/>
                    <a:lstStyle/>
                    <a:p>
                      <a:pPr>
                        <a:spcBef>
                          <a:spcPts val="200"/>
                        </a:spcBef>
                        <a:spcAft>
                          <a:spcPts val="200"/>
                        </a:spcAft>
                      </a:pPr>
                      <a:r>
                        <a:rPr lang="en-US" sz="1100" dirty="0"/>
                        <a:t>TXT</a:t>
                      </a:r>
                      <a:endParaRPr lang="en-US" sz="110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JSON</a:t>
                      </a:r>
                    </a:p>
                  </a:txBody>
                  <a:tcPr anchor="ctr"/>
                </a:tc>
                <a:extLst>
                  <a:ext uri="{0D108BD9-81ED-4DB2-BD59-A6C34878D82A}">
                    <a16:rowId xmlns:a16="http://schemas.microsoft.com/office/drawing/2014/main" xmlns="" val="10001"/>
                  </a:ext>
                </a:extLst>
              </a:tr>
              <a:tr h="92964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Program Types Available</a:t>
                      </a:r>
                    </a:p>
                  </a:txBody>
                  <a:tcPr anchor="ctr"/>
                </a:tc>
                <a:tc>
                  <a:txBody>
                    <a:bodyPr/>
                    <a:lstStyle/>
                    <a:p>
                      <a:pPr>
                        <a:spcBef>
                          <a:spcPts val="200"/>
                        </a:spcBef>
                        <a:spcAft>
                          <a:spcPts val="200"/>
                        </a:spcAft>
                      </a:pPr>
                      <a:r>
                        <a:rPr lang="en-US" sz="1100" dirty="0">
                          <a:solidFill>
                            <a:schemeClr val="tx1">
                              <a:lumMod val="75000"/>
                              <a:lumOff val="25000"/>
                            </a:schemeClr>
                          </a:solidFill>
                        </a:rPr>
                        <a:t>Full</a:t>
                      </a:r>
                      <a:r>
                        <a:rPr lang="en-US" sz="1100" baseline="0" dirty="0">
                          <a:solidFill>
                            <a:schemeClr val="tx1">
                              <a:lumMod val="75000"/>
                              <a:lumOff val="25000"/>
                            </a:schemeClr>
                          </a:solidFill>
                        </a:rPr>
                        <a:t> Service</a:t>
                      </a:r>
                    </a:p>
                    <a:p>
                      <a:pPr>
                        <a:spcBef>
                          <a:spcPts val="200"/>
                        </a:spcBef>
                        <a:spcAft>
                          <a:spcPts val="200"/>
                        </a:spcAft>
                      </a:pPr>
                      <a:r>
                        <a:rPr lang="en-US" sz="1100" baseline="0" dirty="0">
                          <a:solidFill>
                            <a:schemeClr val="tx1">
                              <a:lumMod val="75000"/>
                              <a:lumOff val="25000"/>
                            </a:schemeClr>
                          </a:solidFill>
                        </a:rPr>
                        <a:t>Seamless Acceptance</a:t>
                      </a:r>
                    </a:p>
                    <a:p>
                      <a:pPr>
                        <a:spcBef>
                          <a:spcPts val="200"/>
                        </a:spcBef>
                        <a:spcAft>
                          <a:spcPts val="200"/>
                        </a:spcAft>
                      </a:pPr>
                      <a:r>
                        <a:rPr lang="en-US" sz="1100" baseline="0" dirty="0">
                          <a:solidFill>
                            <a:schemeClr val="tx1">
                              <a:lumMod val="75000"/>
                              <a:lumOff val="25000"/>
                            </a:schemeClr>
                          </a:solidFill>
                        </a:rPr>
                        <a:t>Move Update</a:t>
                      </a:r>
                    </a:p>
                    <a:p>
                      <a:pPr>
                        <a:spcBef>
                          <a:spcPts val="200"/>
                        </a:spcBef>
                        <a:spcAft>
                          <a:spcPts val="200"/>
                        </a:spcAft>
                      </a:pPr>
                      <a:r>
                        <a:rPr lang="en-US" sz="1100" baseline="0" dirty="0" err="1">
                          <a:solidFill>
                            <a:schemeClr val="tx1">
                              <a:lumMod val="75000"/>
                              <a:lumOff val="25000"/>
                            </a:schemeClr>
                          </a:solidFill>
                        </a:rPr>
                        <a:t>eInduction</a:t>
                      </a:r>
                      <a:endParaRPr lang="en-US" sz="1100" dirty="0">
                        <a:solidFill>
                          <a:schemeClr val="tx1">
                            <a:lumMod val="75000"/>
                            <a:lumOff val="25000"/>
                          </a:schemeClr>
                        </a:solidFill>
                      </a:endParaRPr>
                    </a:p>
                  </a:txBody>
                  <a:tcPr anchor="ctr"/>
                </a:tc>
                <a:tc>
                  <a:txBody>
                    <a:bodyPr/>
                    <a:lstStyle/>
                    <a:p>
                      <a:pPr>
                        <a:spcBef>
                          <a:spcPts val="200"/>
                        </a:spcBef>
                        <a:spcAft>
                          <a:spcPts val="200"/>
                        </a:spcAft>
                      </a:pPr>
                      <a:r>
                        <a:rPr lang="en-US" sz="1100" dirty="0">
                          <a:solidFill>
                            <a:schemeClr val="tx1">
                              <a:lumMod val="75000"/>
                              <a:lumOff val="25000"/>
                            </a:schemeClr>
                          </a:solidFill>
                        </a:rPr>
                        <a:t>Full</a:t>
                      </a:r>
                      <a:r>
                        <a:rPr lang="en-US" sz="1100" baseline="0" dirty="0">
                          <a:solidFill>
                            <a:schemeClr val="tx1">
                              <a:lumMod val="75000"/>
                              <a:lumOff val="25000"/>
                            </a:schemeClr>
                          </a:solidFill>
                        </a:rPr>
                        <a:t> Service</a:t>
                      </a:r>
                    </a:p>
                    <a:p>
                      <a:pPr>
                        <a:spcBef>
                          <a:spcPts val="200"/>
                        </a:spcBef>
                        <a:spcAft>
                          <a:spcPts val="200"/>
                        </a:spcAft>
                      </a:pPr>
                      <a:r>
                        <a:rPr lang="en-US" sz="1100" baseline="0" dirty="0">
                          <a:solidFill>
                            <a:schemeClr val="tx1">
                              <a:lumMod val="75000"/>
                              <a:lumOff val="25000"/>
                            </a:schemeClr>
                          </a:solidFill>
                        </a:rPr>
                        <a:t>Seamless Acceptance</a:t>
                      </a:r>
                    </a:p>
                    <a:p>
                      <a:pPr>
                        <a:spcBef>
                          <a:spcPts val="200"/>
                        </a:spcBef>
                        <a:spcAft>
                          <a:spcPts val="200"/>
                        </a:spcAft>
                      </a:pPr>
                      <a:r>
                        <a:rPr lang="en-US" sz="1100" baseline="0" dirty="0">
                          <a:solidFill>
                            <a:schemeClr val="tx1">
                              <a:lumMod val="75000"/>
                              <a:lumOff val="25000"/>
                            </a:schemeClr>
                          </a:solidFill>
                        </a:rPr>
                        <a:t>Move Update</a:t>
                      </a:r>
                    </a:p>
                    <a:p>
                      <a:pPr>
                        <a:spcBef>
                          <a:spcPts val="200"/>
                        </a:spcBef>
                        <a:spcAft>
                          <a:spcPts val="200"/>
                        </a:spcAft>
                      </a:pPr>
                      <a:r>
                        <a:rPr lang="en-US" sz="1100" baseline="0" dirty="0" err="1">
                          <a:solidFill>
                            <a:schemeClr val="tx1">
                              <a:lumMod val="75000"/>
                              <a:lumOff val="25000"/>
                            </a:schemeClr>
                          </a:solidFill>
                        </a:rPr>
                        <a:t>eInduction</a:t>
                      </a:r>
                      <a:endParaRPr lang="en-US" sz="1100" dirty="0">
                        <a:solidFill>
                          <a:schemeClr val="tx1">
                            <a:lumMod val="75000"/>
                            <a:lumOff val="25000"/>
                          </a:schemeClr>
                        </a:solidFill>
                      </a:endParaRPr>
                    </a:p>
                  </a:txBody>
                  <a:tcPr anchor="ctr"/>
                </a:tc>
                <a:extLst>
                  <a:ext uri="{0D108BD9-81ED-4DB2-BD59-A6C34878D82A}">
                    <a16:rowId xmlns:a16="http://schemas.microsoft.com/office/drawing/2014/main" xmlns="" val="10002"/>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Delivery Method</a:t>
                      </a:r>
                    </a:p>
                  </a:txBody>
                  <a:tcPr anchor="ctr"/>
                </a:tc>
                <a:tc>
                  <a:txBody>
                    <a:bodyPr/>
                    <a:lstStyle/>
                    <a:p>
                      <a:pPr>
                        <a:spcBef>
                          <a:spcPts val="200"/>
                        </a:spcBef>
                        <a:spcAft>
                          <a:spcPts val="200"/>
                        </a:spcAft>
                      </a:pPr>
                      <a:r>
                        <a:rPr lang="en-US" sz="1100" dirty="0"/>
                        <a:t>Sent to FTP/SFTP server</a:t>
                      </a:r>
                      <a:endParaRPr lang="en-US" sz="110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Sent to FTP/SFTP server, web service, or Online Download</a:t>
                      </a:r>
                    </a:p>
                  </a:txBody>
                  <a:tcPr anchor="ctr"/>
                </a:tc>
                <a:extLst>
                  <a:ext uri="{0D108BD9-81ED-4DB2-BD59-A6C34878D82A}">
                    <a16:rowId xmlns:a16="http://schemas.microsoft.com/office/drawing/2014/main" xmlns="" val="10003"/>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Option to zip?</a:t>
                      </a:r>
                    </a:p>
                  </a:txBody>
                  <a:tcPr anchor="ctr"/>
                </a:tc>
                <a:tc>
                  <a:txBody>
                    <a:bodyPr/>
                    <a:lstStyle/>
                    <a:p>
                      <a:pPr>
                        <a:spcBef>
                          <a:spcPts val="200"/>
                        </a:spcBef>
                        <a:spcAft>
                          <a:spcPts val="200"/>
                        </a:spcAft>
                      </a:pPr>
                      <a:r>
                        <a:rPr lang="en-US" sz="1100" dirty="0"/>
                        <a:t>Yes</a:t>
                      </a:r>
                      <a:endParaRPr lang="en-US" sz="110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Yes</a:t>
                      </a:r>
                    </a:p>
                  </a:txBody>
                  <a:tcPr anchor="ctr"/>
                </a:tc>
                <a:extLst>
                  <a:ext uri="{0D108BD9-81ED-4DB2-BD59-A6C34878D82A}">
                    <a16:rowId xmlns:a16="http://schemas.microsoft.com/office/drawing/2014/main" xmlns="" val="10004"/>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File</a:t>
                      </a:r>
                      <a:r>
                        <a:rPr lang="en-US" sz="1100" baseline="0" dirty="0"/>
                        <a:t> Naming Convention</a:t>
                      </a:r>
                      <a:endParaRPr lang="en-US" sz="1100" dirty="0"/>
                    </a:p>
                  </a:txBody>
                  <a:tcPr anchor="ctr"/>
                </a:tc>
                <a:tc>
                  <a:txBody>
                    <a:bodyPr/>
                    <a:lstStyle/>
                    <a:p>
                      <a:pPr>
                        <a:spcBef>
                          <a:spcPts val="200"/>
                        </a:spcBef>
                        <a:spcAft>
                          <a:spcPts val="200"/>
                        </a:spcAft>
                      </a:pPr>
                      <a:r>
                        <a:rPr lang="en-US" sz="1100" dirty="0"/>
                        <a:t>YYYYMMDDHHMMSS_MQD_&lt;Program</a:t>
                      </a:r>
                      <a:r>
                        <a:rPr lang="en-US" sz="1100" baseline="0" dirty="0"/>
                        <a:t> Type</a:t>
                      </a:r>
                      <a:r>
                        <a:rPr lang="en-US" sz="1100" dirty="0"/>
                        <a:t>&gt;_&lt;Error Type&gt;_&lt;Source Frequency&gt;_&lt;4 random alphanumeric chars </a:t>
                      </a:r>
                      <a:r>
                        <a:rPr lang="en-US" sz="1100" kern="1200" dirty="0">
                          <a:solidFill>
                            <a:schemeClr val="tx1">
                              <a:lumMod val="75000"/>
                              <a:lumOff val="25000"/>
                            </a:schemeClr>
                          </a:solidFill>
                          <a:latin typeface="+mn-lt"/>
                          <a:ea typeface="+mn-ea"/>
                          <a:cs typeface="+mn-cs"/>
                        </a:rPr>
                        <a:t>for Message Group</a:t>
                      </a:r>
                      <a:r>
                        <a:rPr lang="en-US" sz="1100" dirty="0"/>
                        <a:t>&gt;_</a:t>
                      </a:r>
                      <a:r>
                        <a:rPr lang="en-US" sz="1100" kern="1200" dirty="0">
                          <a:solidFill>
                            <a:schemeClr val="tx1">
                              <a:lumMod val="75000"/>
                              <a:lumOff val="25000"/>
                            </a:schemeClr>
                          </a:solidFill>
                          <a:latin typeface="+mn-lt"/>
                          <a:ea typeface="+mn-ea"/>
                          <a:cs typeface="+mn-cs"/>
                        </a:rPr>
                        <a:t>&lt;4 digits for Message #&gt;</a:t>
                      </a:r>
                      <a:r>
                        <a:rPr lang="en-US" sz="1100" dirty="0"/>
                        <a:t>.txt</a:t>
                      </a:r>
                      <a:endParaRPr lang="en-US" sz="1100" dirty="0">
                        <a:solidFill>
                          <a:schemeClr val="tx1">
                            <a:lumMod val="75000"/>
                            <a:lumOff val="25000"/>
                          </a:schemeClr>
                        </a:solidFill>
                      </a:endParaRPr>
                    </a:p>
                  </a:txBody>
                  <a:tcPr anchor="ctr"/>
                </a:tc>
                <a:tc>
                  <a:txBody>
                    <a:bodyPr/>
                    <a:lstStyle/>
                    <a:p>
                      <a:pPr>
                        <a:spcBef>
                          <a:spcPts val="200"/>
                        </a:spcBef>
                        <a:spcAft>
                          <a:spcPts val="200"/>
                        </a:spcAft>
                      </a:pPr>
                      <a:r>
                        <a:rPr lang="en-US" sz="1100" dirty="0"/>
                        <a:t>YYYYMMDDHHMMSS_MQD_&lt;Program</a:t>
                      </a:r>
                      <a:r>
                        <a:rPr lang="en-US" sz="1100" baseline="0" dirty="0"/>
                        <a:t> Type</a:t>
                      </a:r>
                      <a:r>
                        <a:rPr lang="en-US" sz="1100" dirty="0"/>
                        <a:t>&gt;_&lt;Error Type&gt;_&lt;Source Frequency&gt;_&lt;4 random alphanumeric chars </a:t>
                      </a:r>
                      <a:r>
                        <a:rPr lang="en-US" sz="1100" kern="1200" dirty="0">
                          <a:solidFill>
                            <a:schemeClr val="tx1">
                              <a:lumMod val="75000"/>
                              <a:lumOff val="25000"/>
                            </a:schemeClr>
                          </a:solidFill>
                          <a:latin typeface="+mn-lt"/>
                          <a:ea typeface="+mn-ea"/>
                          <a:cs typeface="+mn-cs"/>
                        </a:rPr>
                        <a:t>for Message Group</a:t>
                      </a:r>
                      <a:r>
                        <a:rPr lang="en-US" sz="1100" dirty="0"/>
                        <a:t>&gt;_</a:t>
                      </a:r>
                      <a:r>
                        <a:rPr lang="en-US" sz="1100" kern="1200" dirty="0">
                          <a:solidFill>
                            <a:schemeClr val="tx1">
                              <a:lumMod val="75000"/>
                              <a:lumOff val="25000"/>
                            </a:schemeClr>
                          </a:solidFill>
                          <a:latin typeface="+mn-lt"/>
                          <a:ea typeface="+mn-ea"/>
                          <a:cs typeface="+mn-cs"/>
                        </a:rPr>
                        <a:t>&lt;4 digits for Message #&gt;</a:t>
                      </a:r>
                      <a:r>
                        <a:rPr lang="en-US" sz="1100" dirty="0"/>
                        <a:t>.</a:t>
                      </a:r>
                      <a:r>
                        <a:rPr lang="en-US" sz="1100" dirty="0" err="1"/>
                        <a:t>json</a:t>
                      </a:r>
                      <a:endParaRPr lang="en-US" sz="1100" dirty="0">
                        <a:solidFill>
                          <a:schemeClr val="tx1">
                            <a:lumMod val="75000"/>
                            <a:lumOff val="25000"/>
                          </a:schemeClr>
                        </a:solidFill>
                      </a:endParaRPr>
                    </a:p>
                  </a:txBody>
                  <a:tcPr anchor="ctr"/>
                </a:tc>
                <a:extLst>
                  <a:ext uri="{0D108BD9-81ED-4DB2-BD59-A6C34878D82A}">
                    <a16:rowId xmlns:a16="http://schemas.microsoft.com/office/drawing/2014/main" xmlns="" val="10005"/>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Example File Name</a:t>
                      </a:r>
                    </a:p>
                  </a:txBody>
                  <a:tcPr anchor="ctr"/>
                </a:tc>
                <a:tc>
                  <a:txBody>
                    <a:bodyPr/>
                    <a:lstStyle/>
                    <a:p>
                      <a:pPr>
                        <a:spcBef>
                          <a:spcPts val="200"/>
                        </a:spcBef>
                        <a:spcAft>
                          <a:spcPts val="200"/>
                        </a:spcAft>
                      </a:pPr>
                      <a:r>
                        <a:rPr lang="en-US" sz="1100" dirty="0"/>
                        <a:t>20161207112728_MQD_FS_BQ_M_2XY4_0001.txt</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20170616150100_MQD_SA_BQ_NS_D_141U_0001.json</a:t>
                      </a:r>
                    </a:p>
                  </a:txBody>
                  <a:tcPr anchor="ctr"/>
                </a:tc>
                <a:extLst>
                  <a:ext uri="{0D108BD9-81ED-4DB2-BD59-A6C34878D82A}">
                    <a16:rowId xmlns:a16="http://schemas.microsoft.com/office/drawing/2014/main" xmlns="" val="10006"/>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Headers?</a:t>
                      </a:r>
                    </a:p>
                  </a:txBody>
                  <a:tcPr anchor="ctr"/>
                </a:tc>
                <a:tc>
                  <a:txBody>
                    <a:bodyPr/>
                    <a:lstStyle/>
                    <a:p>
                      <a:pPr>
                        <a:spcBef>
                          <a:spcPts val="200"/>
                        </a:spcBef>
                        <a:spcAft>
                          <a:spcPts val="200"/>
                        </a:spcAft>
                      </a:pPr>
                      <a:r>
                        <a:rPr lang="en-US" sz="1100" dirty="0"/>
                        <a:t>Yes</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n/a</a:t>
                      </a:r>
                    </a:p>
                  </a:txBody>
                  <a:tcPr anchor="ctr"/>
                </a:tc>
                <a:extLst>
                  <a:ext uri="{0D108BD9-81ED-4DB2-BD59-A6C34878D82A}">
                    <a16:rowId xmlns:a16="http://schemas.microsoft.com/office/drawing/2014/main" xmlns="" val="10007"/>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End of Line</a:t>
                      </a:r>
                    </a:p>
                  </a:txBody>
                  <a:tcPr anchor="ctr"/>
                </a:tc>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Line feed (LF)</a:t>
                      </a:r>
                      <a:r>
                        <a:rPr lang="en-US" sz="1100" baseline="0" dirty="0"/>
                        <a:t> </a:t>
                      </a:r>
                      <a:r>
                        <a:rPr lang="en-US" sz="1100" dirty="0"/>
                        <a:t>“\n”</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n/a</a:t>
                      </a:r>
                    </a:p>
                  </a:txBody>
                  <a:tcPr anchor="ctr"/>
                </a:tc>
                <a:extLst>
                  <a:ext uri="{0D108BD9-81ED-4DB2-BD59-A6C34878D82A}">
                    <a16:rowId xmlns:a16="http://schemas.microsoft.com/office/drawing/2014/main" xmlns="" val="10008"/>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Delimiter</a:t>
                      </a:r>
                    </a:p>
                  </a:txBody>
                  <a:tcPr anchor="ctr"/>
                </a:tc>
                <a:tc>
                  <a:txBody>
                    <a:bodyPr/>
                    <a:lstStyle/>
                    <a:p>
                      <a:pPr>
                        <a:spcBef>
                          <a:spcPts val="200"/>
                        </a:spcBef>
                        <a:spcAft>
                          <a:spcPts val="200"/>
                        </a:spcAft>
                      </a:pPr>
                      <a:r>
                        <a:rPr lang="en-US" sz="1100" dirty="0"/>
                        <a:t>As selected by </a:t>
                      </a:r>
                      <a:r>
                        <a:rPr lang="en-US" sz="1100" dirty="0" smtClean="0"/>
                        <a:t>user—</a:t>
                      </a:r>
                      <a:r>
                        <a:rPr lang="en-US" sz="1100" b="1" dirty="0" smtClean="0"/>
                        <a:t>Note</a:t>
                      </a:r>
                      <a:r>
                        <a:rPr lang="en-US" sz="1100" dirty="0" smtClean="0"/>
                        <a:t>: Pipe delimited may be best option due to commas</a:t>
                      </a:r>
                      <a:r>
                        <a:rPr lang="en-US" sz="1100" baseline="0" dirty="0" smtClean="0"/>
                        <a:t> being included in error data</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n/a</a:t>
                      </a:r>
                    </a:p>
                  </a:txBody>
                  <a:tcPr anchor="ctr"/>
                </a:tc>
                <a:extLst>
                  <a:ext uri="{0D108BD9-81ED-4DB2-BD59-A6C34878D82A}">
                    <a16:rowId xmlns:a16="http://schemas.microsoft.com/office/drawing/2014/main" xmlns="" val="10009"/>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Handling</a:t>
                      </a:r>
                      <a:r>
                        <a:rPr lang="en-US" sz="1100" baseline="0" dirty="0"/>
                        <a:t> of Large Number of Records</a:t>
                      </a:r>
                      <a:endParaRPr lang="en-US" sz="1100" dirty="0"/>
                    </a:p>
                  </a:txBody>
                  <a:tcPr anchor="ctr"/>
                </a:tc>
                <a:tc>
                  <a:txBody>
                    <a:bodyPr/>
                    <a:lstStyle/>
                    <a:p>
                      <a:pPr>
                        <a:spcBef>
                          <a:spcPts val="200"/>
                        </a:spcBef>
                        <a:spcAft>
                          <a:spcPts val="200"/>
                        </a:spcAft>
                      </a:pPr>
                      <a:r>
                        <a:rPr lang="en-US" sz="1100" dirty="0"/>
                        <a:t>Multiple</a:t>
                      </a:r>
                      <a:r>
                        <a:rPr lang="en-US" sz="1100" baseline="0" dirty="0"/>
                        <a:t> files created if more than 100,000 records</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The current target is 250 scans per file for message in the message group.</a:t>
                      </a:r>
                    </a:p>
                  </a:txBody>
                  <a:tcPr anchor="ctr"/>
                </a:tc>
                <a:extLst>
                  <a:ext uri="{0D108BD9-81ED-4DB2-BD59-A6C34878D82A}">
                    <a16:rowId xmlns:a16="http://schemas.microsoft.com/office/drawing/2014/main" xmlns="" val="10010"/>
                  </a:ext>
                </a:extLst>
              </a:tr>
              <a:tr h="13716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Success/Failure Email Available?</a:t>
                      </a:r>
                    </a:p>
                  </a:txBody>
                  <a:tcPr anchor="ctr"/>
                </a:tc>
                <a:tc>
                  <a:txBody>
                    <a:bodyPr/>
                    <a:lstStyle/>
                    <a:p>
                      <a:pPr>
                        <a:spcBef>
                          <a:spcPts val="200"/>
                        </a:spcBef>
                        <a:spcAft>
                          <a:spcPts val="200"/>
                        </a:spcAft>
                      </a:pPr>
                      <a:r>
                        <a:rPr lang="en-US" sz="1100" dirty="0"/>
                        <a:t>Yes</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a:solidFill>
                            <a:schemeClr val="tx1">
                              <a:lumMod val="75000"/>
                              <a:lumOff val="25000"/>
                            </a:schemeClr>
                          </a:solidFill>
                          <a:latin typeface="+mn-lt"/>
                          <a:ea typeface="+mn-ea"/>
                          <a:cs typeface="+mn-cs"/>
                        </a:rPr>
                        <a:t>No</a:t>
                      </a:r>
                    </a:p>
                  </a:txBody>
                  <a:tcPr anchor="ctr"/>
                </a:tc>
                <a:extLst>
                  <a:ext uri="{0D108BD9-81ED-4DB2-BD59-A6C34878D82A}">
                    <a16:rowId xmlns:a16="http://schemas.microsoft.com/office/drawing/2014/main" xmlns="" val="10011"/>
                  </a:ext>
                </a:extLst>
              </a:tr>
              <a:tr h="426720">
                <a:tc>
                  <a:txBody>
                    <a:bodyPr/>
                    <a:lstStyle/>
                    <a:p>
                      <a:pPr marL="0" marR="0" indent="0" algn="l" defTabSz="914400" rtl="0" eaLnBrk="1" fontAlgn="auto" latinLnBrk="0" hangingPunct="1">
                        <a:lnSpc>
                          <a:spcPct val="100000"/>
                        </a:lnSpc>
                        <a:spcBef>
                          <a:spcPts val="200"/>
                        </a:spcBef>
                        <a:spcAft>
                          <a:spcPts val="200"/>
                        </a:spcAft>
                        <a:buClrTx/>
                        <a:buSzTx/>
                        <a:buFontTx/>
                        <a:buNone/>
                        <a:tabLst/>
                        <a:defRPr/>
                      </a:pPr>
                      <a:r>
                        <a:rPr lang="en-US" sz="1100" dirty="0"/>
                        <a:t>Behavior if No Records</a:t>
                      </a:r>
                    </a:p>
                  </a:txBody>
                  <a:tcPr anchor="ctr"/>
                </a:tc>
                <a:tc>
                  <a:txBody>
                    <a:bodyPr/>
                    <a:lstStyle/>
                    <a:p>
                      <a:pPr>
                        <a:spcBef>
                          <a:spcPts val="200"/>
                        </a:spcBef>
                        <a:spcAft>
                          <a:spcPts val="200"/>
                        </a:spcAft>
                      </a:pPr>
                      <a:r>
                        <a:rPr lang="en-US" sz="1100" dirty="0"/>
                        <a:t>Blank file appears in</a:t>
                      </a:r>
                      <a:r>
                        <a:rPr lang="en-US" sz="1100" baseline="0" dirty="0"/>
                        <a:t> Output History but not sent; email sent if “On Transfer Success” selected</a:t>
                      </a:r>
                      <a:endParaRPr lang="en-US" sz="1100" i="0" dirty="0">
                        <a:solidFill>
                          <a:schemeClr val="tx1">
                            <a:lumMod val="75000"/>
                            <a:lumOff val="25000"/>
                          </a:schemeClr>
                        </a:solidFill>
                      </a:endParaRPr>
                    </a:p>
                  </a:txBody>
                  <a:tcPr anchor="ctr"/>
                </a:tc>
                <a:tc>
                  <a:txBody>
                    <a:bodyPr/>
                    <a:lstStyle/>
                    <a:p>
                      <a:pPr marL="0" marR="0" algn="l" defTabSz="914400" rtl="0" eaLnBrk="1" latinLnBrk="0" hangingPunct="1">
                        <a:spcBef>
                          <a:spcPts val="200"/>
                        </a:spcBef>
                        <a:spcAft>
                          <a:spcPts val="200"/>
                        </a:spcAft>
                      </a:pPr>
                      <a:r>
                        <a:rPr lang="en-US" sz="1100" kern="1200" dirty="0">
                          <a:solidFill>
                            <a:schemeClr val="tx1">
                              <a:lumMod val="75000"/>
                              <a:lumOff val="25000"/>
                            </a:schemeClr>
                          </a:solidFill>
                          <a:latin typeface="+mn-lt"/>
                          <a:ea typeface="+mn-ea"/>
                          <a:cs typeface="+mn-cs"/>
                        </a:rPr>
                        <a:t>No file will be sent, though there are enhancements in the future to send blank files.    </a:t>
                      </a:r>
                    </a:p>
                  </a:txBody>
                  <a:tcPr anchor="ct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73698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2468648"/>
            <a:ext cx="4800598" cy="4465838"/>
          </a:xfrm>
        </p:spPr>
        <p:txBody>
          <a:bodyPr wrap="square">
            <a:spAutoFit/>
          </a:bodyPr>
          <a:lstStyle/>
          <a:p>
            <a:r>
              <a:rPr lang="en-US" sz="1400" b="0" dirty="0"/>
              <a:t>MQD File Name Examples:</a:t>
            </a:r>
          </a:p>
          <a:p>
            <a:endParaRPr lang="en-US" sz="1400" b="0" dirty="0"/>
          </a:p>
          <a:p>
            <a:r>
              <a:rPr lang="en-US" sz="1400" b="0" dirty="0"/>
              <a:t>Read two files Full Service – Barcode Uniqueness – Daily:</a:t>
            </a:r>
          </a:p>
          <a:p>
            <a:r>
              <a:rPr lang="en-US" sz="1400" b="0" dirty="0"/>
              <a:t>20171019045510_MQD_FS_BQ_D_0F2D_0001.json</a:t>
            </a:r>
          </a:p>
          <a:p>
            <a:r>
              <a:rPr lang="en-US" sz="1400" b="0" dirty="0"/>
              <a:t>20171019045510_MQD_FS_BQ_D_0F2D_0002.json</a:t>
            </a:r>
          </a:p>
          <a:p>
            <a:endParaRPr lang="en-US" sz="1400" b="0" dirty="0"/>
          </a:p>
          <a:p>
            <a:endParaRPr lang="en-US" sz="1400" b="0" dirty="0"/>
          </a:p>
          <a:p>
            <a:r>
              <a:rPr lang="en-US" sz="1400" b="0" dirty="0"/>
              <a:t>Read 1 file for Seamless Acceptance – Nesting Sortation – Weekly:</a:t>
            </a:r>
          </a:p>
          <a:p>
            <a:r>
              <a:rPr lang="en-US" sz="1400" b="0" dirty="0"/>
              <a:t>20171020223045_MQD_SA_NS_W_0F2D_0001.txt</a:t>
            </a:r>
          </a:p>
          <a:p>
            <a:endParaRPr lang="en-US" sz="1400" b="0" dirty="0"/>
          </a:p>
          <a:p>
            <a:endParaRPr lang="en-US" sz="1400" b="0" dirty="0"/>
          </a:p>
          <a:p>
            <a:endParaRPr lang="en-US" sz="1400" b="0" dirty="0"/>
          </a:p>
          <a:p>
            <a:endParaRPr lang="en-US" sz="1400" b="0" dirty="0"/>
          </a:p>
          <a:p>
            <a:endParaRPr lang="en-US" sz="1400" b="0" dirty="0"/>
          </a:p>
          <a:p>
            <a:endParaRPr lang="en-US" sz="1400" b="0" dirty="0"/>
          </a:p>
        </p:txBody>
      </p:sp>
      <p:sp>
        <p:nvSpPr>
          <p:cNvPr id="4" name="Title 3"/>
          <p:cNvSpPr>
            <a:spLocks noGrp="1"/>
          </p:cNvSpPr>
          <p:nvPr>
            <p:ph type="title"/>
          </p:nvPr>
        </p:nvSpPr>
        <p:spPr/>
        <p:txBody>
          <a:bodyPr/>
          <a:lstStyle/>
          <a:p>
            <a:r>
              <a:rPr lang="en-US" dirty="0"/>
              <a:t>IV Mail Tracking MQD File Name Codes</a:t>
            </a:r>
          </a:p>
        </p:txBody>
      </p:sp>
      <p:graphicFrame>
        <p:nvGraphicFramePr>
          <p:cNvPr id="5" name="Table 4"/>
          <p:cNvGraphicFramePr>
            <a:graphicFrameLocks noGrp="1"/>
          </p:cNvGraphicFramePr>
          <p:nvPr>
            <p:extLst/>
          </p:nvPr>
        </p:nvGraphicFramePr>
        <p:xfrm>
          <a:off x="381000" y="990600"/>
          <a:ext cx="2286000" cy="878205"/>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tblGrid>
              <a:tr h="190500">
                <a:tc>
                  <a:txBody>
                    <a:bodyPr/>
                    <a:lstStyle/>
                    <a:p>
                      <a:pPr algn="ctr" fontAlgn="b"/>
                      <a:r>
                        <a:rPr lang="en-US" sz="1100" u="none" strike="noStrike" dirty="0">
                          <a:effectLst/>
                        </a:rPr>
                        <a:t>Source Frequency</a:t>
                      </a:r>
                      <a:endParaRPr lang="en-US" sz="1100" b="1" i="0" u="none" strike="noStrike" dirty="0">
                        <a:solidFill>
                          <a:srgbClr val="000000"/>
                        </a:solidFill>
                        <a:effectLst/>
                        <a:latin typeface="Arial"/>
                      </a:endParaRPr>
                    </a:p>
                  </a:txBody>
                  <a:tcPr marL="0" marR="0" marT="0" marB="0" anchor="ctr"/>
                </a:tc>
                <a:tc>
                  <a:txBody>
                    <a:bodyPr/>
                    <a:lstStyle/>
                    <a:p>
                      <a:pPr algn="ctr" fontAlgn="b"/>
                      <a:r>
                        <a:rPr lang="en-US" sz="1100" b="1" i="0" u="none" strike="noStrike" dirty="0">
                          <a:solidFill>
                            <a:schemeClr val="lt1"/>
                          </a:solidFill>
                          <a:effectLst/>
                          <a:latin typeface="+mn-lt"/>
                        </a:rPr>
                        <a:t>Short</a:t>
                      </a:r>
                      <a:endParaRPr lang="en-US" sz="1100" b="1"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0"/>
                  </a:ext>
                </a:extLst>
              </a:tr>
              <a:tr h="180975">
                <a:tc>
                  <a:txBody>
                    <a:bodyPr/>
                    <a:lstStyle/>
                    <a:p>
                      <a:pPr algn="ctr" fontAlgn="b"/>
                      <a:r>
                        <a:rPr lang="en-US" sz="1100" u="none" strike="noStrike" dirty="0">
                          <a:solidFill>
                            <a:schemeClr val="tx1">
                              <a:lumMod val="75000"/>
                              <a:lumOff val="25000"/>
                            </a:schemeClr>
                          </a:solidFill>
                          <a:effectLst/>
                        </a:rPr>
                        <a:t>Daily</a:t>
                      </a:r>
                      <a:endParaRPr lang="en-US" sz="1100" b="0" i="0" u="none" strike="noStrike" dirty="0">
                        <a:solidFill>
                          <a:schemeClr val="tx1">
                            <a:lumMod val="75000"/>
                            <a:lumOff val="25000"/>
                          </a:schemeClr>
                        </a:solidFill>
                        <a:effectLst/>
                        <a:latin typeface="Arial"/>
                      </a:endParaRPr>
                    </a:p>
                  </a:txBody>
                  <a:tcPr marL="0" marR="0" marT="0" marB="0" anchor="ctr"/>
                </a:tc>
                <a:tc>
                  <a:txBody>
                    <a:bodyPr/>
                    <a:lstStyle/>
                    <a:p>
                      <a:pPr algn="ctr" fontAlgn="b"/>
                      <a:r>
                        <a:rPr lang="en-US" sz="1100" b="0" i="0" u="none" strike="noStrike" dirty="0">
                          <a:solidFill>
                            <a:schemeClr val="tx1">
                              <a:lumMod val="75000"/>
                              <a:lumOff val="25000"/>
                            </a:schemeClr>
                          </a:solidFill>
                          <a:effectLst/>
                          <a:latin typeface="+mn-lt"/>
                        </a:rPr>
                        <a:t>D</a:t>
                      </a:r>
                      <a:endParaRPr lang="en-US" sz="1100" b="0" i="0" u="none" strike="noStrike" dirty="0">
                        <a:solidFill>
                          <a:schemeClr val="tx1">
                            <a:lumMod val="75000"/>
                            <a:lumOff val="25000"/>
                          </a:schemeClr>
                        </a:solidFill>
                        <a:effectLst/>
                        <a:latin typeface="Arial"/>
                      </a:endParaRPr>
                    </a:p>
                  </a:txBody>
                  <a:tcPr marL="0" marR="0" marT="0" marB="0" anchor="ctr"/>
                </a:tc>
                <a:extLst>
                  <a:ext uri="{0D108BD9-81ED-4DB2-BD59-A6C34878D82A}">
                    <a16:rowId xmlns:a16="http://schemas.microsoft.com/office/drawing/2014/main" xmlns="" val="10001"/>
                  </a:ext>
                </a:extLst>
              </a:tr>
              <a:tr h="180975">
                <a:tc>
                  <a:txBody>
                    <a:bodyPr/>
                    <a:lstStyle/>
                    <a:p>
                      <a:pPr algn="ctr" fontAlgn="b"/>
                      <a:r>
                        <a:rPr lang="en-US" sz="1100" u="none" strike="noStrike" dirty="0">
                          <a:solidFill>
                            <a:schemeClr val="tx1">
                              <a:lumMod val="75000"/>
                              <a:lumOff val="25000"/>
                            </a:schemeClr>
                          </a:solidFill>
                          <a:effectLst/>
                        </a:rPr>
                        <a:t>Weekly</a:t>
                      </a:r>
                      <a:endParaRPr lang="en-US" sz="1100" b="0" i="0" u="none" strike="noStrike" dirty="0">
                        <a:solidFill>
                          <a:schemeClr val="tx1">
                            <a:lumMod val="75000"/>
                            <a:lumOff val="25000"/>
                          </a:schemeClr>
                        </a:solidFill>
                        <a:effectLst/>
                        <a:latin typeface="Arial"/>
                      </a:endParaRPr>
                    </a:p>
                  </a:txBody>
                  <a:tcPr marL="0" marR="0" marT="0" marB="0" anchor="ctr"/>
                </a:tc>
                <a:tc>
                  <a:txBody>
                    <a:bodyPr/>
                    <a:lstStyle/>
                    <a:p>
                      <a:pPr algn="ctr" fontAlgn="b"/>
                      <a:r>
                        <a:rPr lang="en-US" sz="1100" b="0" i="0" u="none" strike="noStrike" dirty="0">
                          <a:solidFill>
                            <a:schemeClr val="tx1">
                              <a:lumMod val="75000"/>
                              <a:lumOff val="25000"/>
                            </a:schemeClr>
                          </a:solidFill>
                          <a:effectLst/>
                          <a:latin typeface="+mn-lt"/>
                        </a:rPr>
                        <a:t>W</a:t>
                      </a:r>
                      <a:endParaRPr lang="en-US" sz="1100" b="0" i="0" u="none" strike="noStrike" dirty="0">
                        <a:solidFill>
                          <a:schemeClr val="tx1">
                            <a:lumMod val="75000"/>
                            <a:lumOff val="25000"/>
                          </a:schemeClr>
                        </a:solidFill>
                        <a:effectLst/>
                        <a:latin typeface="Arial"/>
                      </a:endParaRPr>
                    </a:p>
                  </a:txBody>
                  <a:tcPr marL="0" marR="0" marT="0" marB="0" anchor="ctr"/>
                </a:tc>
                <a:extLst>
                  <a:ext uri="{0D108BD9-81ED-4DB2-BD59-A6C34878D82A}">
                    <a16:rowId xmlns:a16="http://schemas.microsoft.com/office/drawing/2014/main" xmlns="" val="10002"/>
                  </a:ext>
                </a:extLst>
              </a:tr>
              <a:tr h="180975">
                <a:tc>
                  <a:txBody>
                    <a:bodyPr/>
                    <a:lstStyle/>
                    <a:p>
                      <a:pPr algn="ctr" fontAlgn="b"/>
                      <a:r>
                        <a:rPr lang="en-US" sz="1100" u="none" strike="noStrike" dirty="0">
                          <a:solidFill>
                            <a:schemeClr val="tx1">
                              <a:lumMod val="75000"/>
                              <a:lumOff val="25000"/>
                            </a:schemeClr>
                          </a:solidFill>
                          <a:effectLst/>
                        </a:rPr>
                        <a:t>Monthly</a:t>
                      </a:r>
                      <a:endParaRPr lang="en-US" sz="1100" b="0" i="0" u="none" strike="noStrike" dirty="0">
                        <a:solidFill>
                          <a:schemeClr val="tx1">
                            <a:lumMod val="75000"/>
                            <a:lumOff val="25000"/>
                          </a:schemeClr>
                        </a:solidFill>
                        <a:effectLst/>
                        <a:latin typeface="Arial"/>
                      </a:endParaRPr>
                    </a:p>
                  </a:txBody>
                  <a:tcPr marL="0" marR="0" marT="0" marB="0" anchor="ctr"/>
                </a:tc>
                <a:tc>
                  <a:txBody>
                    <a:bodyPr/>
                    <a:lstStyle/>
                    <a:p>
                      <a:pPr algn="ctr" fontAlgn="b"/>
                      <a:r>
                        <a:rPr lang="en-US" sz="1100" b="0" i="0" u="none" strike="noStrike" dirty="0">
                          <a:solidFill>
                            <a:schemeClr val="tx1">
                              <a:lumMod val="75000"/>
                              <a:lumOff val="25000"/>
                            </a:schemeClr>
                          </a:solidFill>
                          <a:effectLst/>
                          <a:latin typeface="+mn-lt"/>
                        </a:rPr>
                        <a:t>M</a:t>
                      </a:r>
                      <a:endParaRPr lang="en-US" sz="1100" b="0" i="0" u="none" strike="noStrike" dirty="0">
                        <a:solidFill>
                          <a:schemeClr val="tx1">
                            <a:lumMod val="75000"/>
                            <a:lumOff val="25000"/>
                          </a:schemeClr>
                        </a:solidFill>
                        <a:effectLst/>
                        <a:latin typeface="Arial"/>
                      </a:endParaRPr>
                    </a:p>
                  </a:txBody>
                  <a:tcPr marL="0" marR="0" marT="0" marB="0" anchor="ctr"/>
                </a:tc>
                <a:extLst>
                  <a:ext uri="{0D108BD9-81ED-4DB2-BD59-A6C34878D82A}">
                    <a16:rowId xmlns:a16="http://schemas.microsoft.com/office/drawing/2014/main" xmlns="" val="10003"/>
                  </a:ext>
                </a:extLst>
              </a:tr>
            </a:tbl>
          </a:graphicData>
        </a:graphic>
      </p:graphicFrame>
      <p:graphicFrame>
        <p:nvGraphicFramePr>
          <p:cNvPr id="6" name="Table 5"/>
          <p:cNvGraphicFramePr>
            <a:graphicFrameLocks noGrp="1"/>
          </p:cNvGraphicFramePr>
          <p:nvPr>
            <p:extLst/>
          </p:nvPr>
        </p:nvGraphicFramePr>
        <p:xfrm>
          <a:off x="3429000" y="990600"/>
          <a:ext cx="2286000" cy="104394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tblGrid>
              <a:tr h="148636">
                <a:tc>
                  <a:txBody>
                    <a:bodyPr/>
                    <a:lstStyle/>
                    <a:p>
                      <a:pPr algn="ctr" fontAlgn="b"/>
                      <a:r>
                        <a:rPr lang="en-US" sz="1100" u="none" strike="noStrike" dirty="0">
                          <a:effectLst/>
                        </a:rPr>
                        <a:t>Program Type</a:t>
                      </a:r>
                      <a:endParaRPr lang="en-US" sz="1100" b="1" i="0" u="none" strike="noStrike" dirty="0">
                        <a:solidFill>
                          <a:srgbClr val="000000"/>
                        </a:solidFill>
                        <a:effectLst/>
                        <a:latin typeface="Arial"/>
                      </a:endParaRPr>
                    </a:p>
                  </a:txBody>
                  <a:tcPr marL="0" marR="0" marT="0" marB="0" anchor="ctr"/>
                </a:tc>
                <a:tc>
                  <a:txBody>
                    <a:bodyPr/>
                    <a:lstStyle/>
                    <a:p>
                      <a:pPr algn="ctr" fontAlgn="b"/>
                      <a:r>
                        <a:rPr lang="en-US" sz="1100" u="none" strike="noStrike" dirty="0">
                          <a:effectLst/>
                        </a:rPr>
                        <a:t>Short</a:t>
                      </a:r>
                      <a:endParaRPr lang="en-US" sz="1100" b="1"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0"/>
                  </a:ext>
                </a:extLst>
              </a:tr>
              <a:tr h="141204">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Full Service</a:t>
                      </a:r>
                    </a:p>
                  </a:txBody>
                  <a:tcPr marL="9525" marR="9525" marT="9525" marB="0" anchor="b"/>
                </a:tc>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FS</a:t>
                      </a:r>
                    </a:p>
                  </a:txBody>
                  <a:tcPr marL="9525" marR="9525" marT="9525" marB="0" anchor="b"/>
                </a:tc>
                <a:extLst>
                  <a:ext uri="{0D108BD9-81ED-4DB2-BD59-A6C34878D82A}">
                    <a16:rowId xmlns:a16="http://schemas.microsoft.com/office/drawing/2014/main" xmlns="" val="10001"/>
                  </a:ext>
                </a:extLst>
              </a:tr>
              <a:tr h="141204">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Move Update</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MU</a:t>
                      </a:r>
                    </a:p>
                  </a:txBody>
                  <a:tcPr marL="9525" marR="9525" marT="9525" marB="0" anchor="b"/>
                </a:tc>
                <a:extLst>
                  <a:ext uri="{0D108BD9-81ED-4DB2-BD59-A6C34878D82A}">
                    <a16:rowId xmlns:a16="http://schemas.microsoft.com/office/drawing/2014/main" xmlns="" val="10002"/>
                  </a:ext>
                </a:extLst>
              </a:tr>
              <a:tr h="141204">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Seamless Acceptance</a:t>
                      </a:r>
                    </a:p>
                  </a:txBody>
                  <a:tcPr marL="9525" marR="9525" marT="9525" marB="0" anchor="b"/>
                </a:tc>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SE</a:t>
                      </a:r>
                    </a:p>
                  </a:txBody>
                  <a:tcPr marL="9525" marR="9525" marT="9525" marB="0" anchor="b"/>
                </a:tc>
                <a:extLst>
                  <a:ext uri="{0D108BD9-81ED-4DB2-BD59-A6C34878D82A}">
                    <a16:rowId xmlns:a16="http://schemas.microsoft.com/office/drawing/2014/main" xmlns="" val="10003"/>
                  </a:ext>
                </a:extLst>
              </a:tr>
              <a:tr h="141204">
                <a:tc>
                  <a:txBody>
                    <a:bodyPr/>
                    <a:lstStyle/>
                    <a:p>
                      <a:pPr marL="0" algn="ctr" defTabSz="914400" rtl="0" eaLnBrk="1" fontAlgn="b" latinLnBrk="0" hangingPunct="1"/>
                      <a:r>
                        <a:rPr lang="en-US" sz="1100" u="none" strike="noStrike" kern="1200" dirty="0" err="1">
                          <a:solidFill>
                            <a:schemeClr val="tx1">
                              <a:lumMod val="75000"/>
                              <a:lumOff val="25000"/>
                            </a:schemeClr>
                          </a:solidFill>
                          <a:effectLst/>
                          <a:latin typeface="+mn-lt"/>
                          <a:ea typeface="+mn-ea"/>
                          <a:cs typeface="+mn-cs"/>
                        </a:rPr>
                        <a:t>eInduction</a:t>
                      </a:r>
                      <a:endParaRPr lang="en-US" sz="1100" u="none" strike="noStrike" kern="1200" dirty="0">
                        <a:solidFill>
                          <a:schemeClr val="tx1">
                            <a:lumMod val="75000"/>
                            <a:lumOff val="25000"/>
                          </a:schemeClr>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EI</a:t>
                      </a:r>
                    </a:p>
                  </a:txBody>
                  <a:tcPr marL="9525" marR="9525" marT="9525" marB="0" anchor="b"/>
                </a:tc>
                <a:extLst>
                  <a:ext uri="{0D108BD9-81ED-4DB2-BD59-A6C34878D82A}">
                    <a16:rowId xmlns:a16="http://schemas.microsoft.com/office/drawing/2014/main" xmlns="" val="10004"/>
                  </a:ext>
                </a:extLst>
              </a:tr>
            </a:tbl>
          </a:graphicData>
        </a:graphic>
      </p:graphicFrame>
      <p:graphicFrame>
        <p:nvGraphicFramePr>
          <p:cNvPr id="7" name="Table 6"/>
          <p:cNvGraphicFramePr>
            <a:graphicFrameLocks noGrp="1"/>
          </p:cNvGraphicFramePr>
          <p:nvPr>
            <p:extLst/>
          </p:nvPr>
        </p:nvGraphicFramePr>
        <p:xfrm>
          <a:off x="6400800" y="990600"/>
          <a:ext cx="2362200" cy="3869055"/>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tblGrid>
              <a:tr h="0">
                <a:tc>
                  <a:txBody>
                    <a:bodyPr/>
                    <a:lstStyle/>
                    <a:p>
                      <a:pPr algn="ctr" fontAlgn="b">
                        <a:spcBef>
                          <a:spcPts val="0"/>
                        </a:spcBef>
                        <a:spcAft>
                          <a:spcPts val="0"/>
                        </a:spcAft>
                      </a:pPr>
                      <a:r>
                        <a:rPr lang="en-US" sz="1100" u="none" strike="noStrike" dirty="0">
                          <a:effectLst/>
                        </a:rPr>
                        <a:t>Error Type</a:t>
                      </a:r>
                      <a:endParaRPr lang="en-US" sz="1100" b="1" i="0" u="none" strike="noStrike" dirty="0">
                        <a:solidFill>
                          <a:srgbClr val="000000"/>
                        </a:solidFill>
                        <a:effectLst/>
                        <a:latin typeface="Arial"/>
                      </a:endParaRPr>
                    </a:p>
                  </a:txBody>
                  <a:tcPr marL="0" marR="0" marT="0" marB="0" anchor="ctr"/>
                </a:tc>
                <a:tc>
                  <a:txBody>
                    <a:bodyPr/>
                    <a:lstStyle/>
                    <a:p>
                      <a:pPr algn="ctr" fontAlgn="b">
                        <a:spcBef>
                          <a:spcPts val="0"/>
                        </a:spcBef>
                        <a:spcAft>
                          <a:spcPts val="0"/>
                        </a:spcAft>
                      </a:pPr>
                      <a:r>
                        <a:rPr lang="en-US" sz="1100" b="1" i="0" u="none" strike="noStrike" dirty="0">
                          <a:solidFill>
                            <a:schemeClr val="lt1"/>
                          </a:solidFill>
                          <a:effectLst/>
                          <a:latin typeface="+mn-lt"/>
                        </a:rPr>
                        <a:t>Short</a:t>
                      </a:r>
                      <a:endParaRPr lang="en-US" sz="1100" b="1"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xmlns="" val="10000"/>
                  </a:ext>
                </a:extLst>
              </a:tr>
              <a:tr h="155666">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Barcode Uniqueness</a:t>
                      </a:r>
                    </a:p>
                  </a:txBody>
                  <a:tcPr marL="9525" marR="9525" marT="9525" marB="0" anchor="b"/>
                </a:tc>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BQ</a:t>
                      </a:r>
                    </a:p>
                  </a:txBody>
                  <a:tcPr marL="9525" marR="9525" marT="9525" marB="0" anchor="b"/>
                </a:tc>
                <a:extLst>
                  <a:ext uri="{0D108BD9-81ED-4DB2-BD59-A6C34878D82A}">
                    <a16:rowId xmlns:a16="http://schemas.microsoft.com/office/drawing/2014/main" xmlns="" val="10001"/>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By/For</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BF</a:t>
                      </a:r>
                    </a:p>
                  </a:txBody>
                  <a:tcPr marL="9525" marR="9525" marT="9525" marB="0" anchor="b"/>
                </a:tc>
                <a:extLst>
                  <a:ext uri="{0D108BD9-81ED-4DB2-BD59-A6C34878D82A}">
                    <a16:rowId xmlns:a16="http://schemas.microsoft.com/office/drawing/2014/main" xmlns="" val="10002"/>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Delivery Point</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DP</a:t>
                      </a:r>
                    </a:p>
                  </a:txBody>
                  <a:tcPr marL="9525" marR="9525" marT="9525" marB="0" anchor="b"/>
                </a:tc>
                <a:extLst>
                  <a:ext uri="{0D108BD9-81ED-4DB2-BD59-A6C34878D82A}">
                    <a16:rowId xmlns:a16="http://schemas.microsoft.com/office/drawing/2014/main" xmlns="" val="10003"/>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Duplicate</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D</a:t>
                      </a:r>
                    </a:p>
                  </a:txBody>
                  <a:tcPr marL="9525" marR="9525" marT="9525" marB="0" anchor="b"/>
                </a:tc>
                <a:extLst>
                  <a:ext uri="{0D108BD9-81ED-4DB2-BD59-A6C34878D82A}">
                    <a16:rowId xmlns:a16="http://schemas.microsoft.com/office/drawing/2014/main" xmlns="" val="10004"/>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Entry Facility</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EF</a:t>
                      </a:r>
                    </a:p>
                  </a:txBody>
                  <a:tcPr marL="9525" marR="9525" marT="9525" marB="0" anchor="b"/>
                </a:tc>
                <a:extLst>
                  <a:ext uri="{0D108BD9-81ED-4DB2-BD59-A6C34878D82A}">
                    <a16:rowId xmlns:a16="http://schemas.microsoft.com/office/drawing/2014/main" xmlns="" val="10005"/>
                  </a:ext>
                </a:extLst>
              </a:tr>
              <a:tr h="0">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Entry Point Discount</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EPD</a:t>
                      </a:r>
                    </a:p>
                  </a:txBody>
                  <a:tcPr marL="9525" marR="9525" marT="9525" marB="0" anchor="b"/>
                </a:tc>
                <a:extLst>
                  <a:ext uri="{0D108BD9-81ED-4DB2-BD59-A6C34878D82A}">
                    <a16:rowId xmlns:a16="http://schemas.microsoft.com/office/drawing/2014/main" xmlns="" val="10006"/>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Mail Characteristic</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MC</a:t>
                      </a:r>
                    </a:p>
                  </a:txBody>
                  <a:tcPr marL="9525" marR="9525" marT="9525" marB="0" anchor="b"/>
                </a:tc>
                <a:extLst>
                  <a:ext uri="{0D108BD9-81ED-4DB2-BD59-A6C34878D82A}">
                    <a16:rowId xmlns:a16="http://schemas.microsoft.com/office/drawing/2014/main" xmlns="" val="10007"/>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MID</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MID</a:t>
                      </a:r>
                    </a:p>
                  </a:txBody>
                  <a:tcPr marL="9525" marR="9525" marT="9525" marB="0" anchor="b"/>
                </a:tc>
                <a:extLst>
                  <a:ext uri="{0D108BD9-81ED-4DB2-BD59-A6C34878D82A}">
                    <a16:rowId xmlns:a16="http://schemas.microsoft.com/office/drawing/2014/main" xmlns="" val="10008"/>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Misshipped</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a:t>
                      </a:r>
                    </a:p>
                  </a:txBody>
                  <a:tcPr marL="9525" marR="9525" marT="9525" marB="0" anchor="b"/>
                </a:tc>
                <a:extLst>
                  <a:ext uri="{0D108BD9-81ED-4DB2-BD59-A6C34878D82A}">
                    <a16:rowId xmlns:a16="http://schemas.microsoft.com/office/drawing/2014/main" xmlns="" val="10009"/>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Move Update</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MU</a:t>
                      </a:r>
                    </a:p>
                  </a:txBody>
                  <a:tcPr marL="9525" marR="9525" marT="9525" marB="0" anchor="b"/>
                </a:tc>
                <a:extLst>
                  <a:ext uri="{0D108BD9-81ED-4DB2-BD59-A6C34878D82A}">
                    <a16:rowId xmlns:a16="http://schemas.microsoft.com/office/drawing/2014/main" xmlns="" val="10010"/>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Nesting/Sortation</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NS</a:t>
                      </a:r>
                    </a:p>
                  </a:txBody>
                  <a:tcPr marL="9525" marR="9525" marT="9525" marB="0" anchor="b"/>
                </a:tc>
                <a:extLst>
                  <a:ext uri="{0D108BD9-81ED-4DB2-BD59-A6C34878D82A}">
                    <a16:rowId xmlns:a16="http://schemas.microsoft.com/office/drawing/2014/main" xmlns="" val="10011"/>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Payment</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PYMT</a:t>
                      </a:r>
                    </a:p>
                  </a:txBody>
                  <a:tcPr marL="9525" marR="9525" marT="9525" marB="0" anchor="b"/>
                </a:tc>
                <a:extLst>
                  <a:ext uri="{0D108BD9-81ED-4DB2-BD59-A6C34878D82A}">
                    <a16:rowId xmlns:a16="http://schemas.microsoft.com/office/drawing/2014/main" xmlns="" val="10012"/>
                  </a:ext>
                </a:extLst>
              </a:tr>
              <a:tr h="155666">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Postage</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P</a:t>
                      </a:r>
                    </a:p>
                  </a:txBody>
                  <a:tcPr marL="9525" marR="9525" marT="9525" marB="0" anchor="b"/>
                </a:tc>
                <a:extLst>
                  <a:ext uri="{0D108BD9-81ED-4DB2-BD59-A6C34878D82A}">
                    <a16:rowId xmlns:a16="http://schemas.microsoft.com/office/drawing/2014/main" xmlns="" val="10013"/>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STID</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STID</a:t>
                      </a:r>
                    </a:p>
                  </a:txBody>
                  <a:tcPr marL="9525" marR="9525" marT="9525" marB="0" anchor="b"/>
                </a:tc>
                <a:extLst>
                  <a:ext uri="{0D108BD9-81ED-4DB2-BD59-A6C34878D82A}">
                    <a16:rowId xmlns:a16="http://schemas.microsoft.com/office/drawing/2014/main" xmlns="" val="10014"/>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Undocumented</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U</a:t>
                      </a:r>
                    </a:p>
                  </a:txBody>
                  <a:tcPr marL="9525" marR="9525" marT="9525" marB="0" anchor="b"/>
                </a:tc>
                <a:extLst>
                  <a:ext uri="{0D108BD9-81ED-4DB2-BD59-A6C34878D82A}">
                    <a16:rowId xmlns:a16="http://schemas.microsoft.com/office/drawing/2014/main" xmlns="" val="10015"/>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Unlinked Copal</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UC</a:t>
                      </a:r>
                    </a:p>
                  </a:txBody>
                  <a:tcPr marL="9525" marR="9525" marT="9525" marB="0" anchor="b"/>
                </a:tc>
                <a:extLst>
                  <a:ext uri="{0D108BD9-81ED-4DB2-BD59-A6C34878D82A}">
                    <a16:rowId xmlns:a16="http://schemas.microsoft.com/office/drawing/2014/main" xmlns="" val="10016"/>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Warning</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W</a:t>
                      </a:r>
                    </a:p>
                  </a:txBody>
                  <a:tcPr marL="9525" marR="9525" marT="9525" marB="0" anchor="b"/>
                </a:tc>
                <a:extLst>
                  <a:ext uri="{0D108BD9-81ED-4DB2-BD59-A6C34878D82A}">
                    <a16:rowId xmlns:a16="http://schemas.microsoft.com/office/drawing/2014/main" xmlns="" val="10017"/>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Weight</a:t>
                      </a:r>
                    </a:p>
                  </a:txBody>
                  <a:tcPr marL="9525" marR="9525" marT="9525" marB="0" anchor="b"/>
                </a:tc>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WT</a:t>
                      </a:r>
                    </a:p>
                  </a:txBody>
                  <a:tcPr marL="9525" marR="9525" marT="9525" marB="0" anchor="b"/>
                </a:tc>
                <a:extLst>
                  <a:ext uri="{0D108BD9-81ED-4DB2-BD59-A6C34878D82A}">
                    <a16:rowId xmlns:a16="http://schemas.microsoft.com/office/drawing/2014/main" xmlns="" val="10018"/>
                  </a:ext>
                </a:extLst>
              </a:tr>
              <a:tr h="0">
                <a:tc>
                  <a:txBody>
                    <a:bodyPr/>
                    <a:lstStyle/>
                    <a:p>
                      <a:pPr marL="0" algn="ctr" defTabSz="914400" rtl="0" eaLnBrk="1" fontAlgn="b" latinLnBrk="0" hangingPunct="1"/>
                      <a:r>
                        <a:rPr lang="en-US" sz="1100" u="none" strike="noStrike" kern="1200">
                          <a:solidFill>
                            <a:schemeClr val="tx1">
                              <a:lumMod val="75000"/>
                              <a:lumOff val="25000"/>
                            </a:schemeClr>
                          </a:solidFill>
                          <a:effectLst/>
                          <a:latin typeface="+mn-lt"/>
                          <a:ea typeface="+mn-ea"/>
                          <a:cs typeface="+mn-cs"/>
                        </a:rPr>
                        <a:t>Zone</a:t>
                      </a:r>
                    </a:p>
                  </a:txBody>
                  <a:tcPr marL="9525" marR="9525" marT="9525" marB="0" anchor="b"/>
                </a:tc>
                <a:tc>
                  <a:txBody>
                    <a:bodyPr/>
                    <a:lstStyle/>
                    <a:p>
                      <a:pPr marL="0" algn="ctr" defTabSz="914400" rtl="0" eaLnBrk="1" fontAlgn="b" latinLnBrk="0" hangingPunct="1"/>
                      <a:r>
                        <a:rPr lang="en-US" sz="1100" u="none" strike="noStrike" kern="1200" dirty="0">
                          <a:solidFill>
                            <a:schemeClr val="tx1">
                              <a:lumMod val="75000"/>
                              <a:lumOff val="25000"/>
                            </a:schemeClr>
                          </a:solidFill>
                          <a:effectLst/>
                          <a:latin typeface="+mn-lt"/>
                          <a:ea typeface="+mn-ea"/>
                          <a:cs typeface="+mn-cs"/>
                        </a:rPr>
                        <a:t>Z</a:t>
                      </a:r>
                    </a:p>
                  </a:txBody>
                  <a:tcPr marL="9525" marR="9525" marT="9525" marB="0" anchor="b"/>
                </a:tc>
                <a:extLst>
                  <a:ext uri="{0D108BD9-81ED-4DB2-BD59-A6C34878D82A}">
                    <a16:rowId xmlns:a16="http://schemas.microsoft.com/office/drawing/2014/main" xmlns="" val="10019"/>
                  </a:ext>
                </a:extLst>
              </a:tr>
            </a:tbl>
          </a:graphicData>
        </a:graphic>
      </p:graphicFrame>
    </p:spTree>
    <p:extLst>
      <p:ext uri="{BB962C8B-B14F-4D97-AF65-F5344CB8AC3E}">
        <p14:creationId xmlns:p14="http://schemas.microsoft.com/office/powerpoint/2010/main" val="173542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1"/>
            <a:ext cx="6172200" cy="457200"/>
          </a:xfrm>
        </p:spPr>
        <p:txBody>
          <a:bodyPr/>
          <a:lstStyle/>
          <a:p>
            <a:r>
              <a:rPr lang="en-US" sz="2400" b="1" dirty="0"/>
              <a:t>Approx. Provision Run Times </a:t>
            </a:r>
            <a:br>
              <a:rPr lang="en-US" sz="2400" b="1" dirty="0"/>
            </a:br>
            <a:r>
              <a:rPr lang="en-US" sz="2400" b="1" dirty="0"/>
              <a:t>by Program and Frequency</a:t>
            </a:r>
          </a:p>
        </p:txBody>
      </p:sp>
      <p:graphicFrame>
        <p:nvGraphicFramePr>
          <p:cNvPr id="3" name="Table 2">
            <a:extLst>
              <a:ext uri="{FF2B5EF4-FFF2-40B4-BE49-F238E27FC236}">
                <a16:creationId xmlns="" xmlns:a16="http://schemas.microsoft.com/office/drawing/2014/main" id="{7F9E0C8F-410B-40C8-8C46-B69277355987}"/>
              </a:ext>
            </a:extLst>
          </p:cNvPr>
          <p:cNvGraphicFramePr>
            <a:graphicFrameLocks noGrp="1"/>
          </p:cNvGraphicFramePr>
          <p:nvPr>
            <p:extLst/>
          </p:nvPr>
        </p:nvGraphicFramePr>
        <p:xfrm>
          <a:off x="838200" y="1447800"/>
          <a:ext cx="7046912" cy="1752598"/>
        </p:xfrm>
        <a:graphic>
          <a:graphicData uri="http://schemas.openxmlformats.org/drawingml/2006/table">
            <a:tbl>
              <a:tblPr firstRow="1" firstCol="1" bandRow="1">
                <a:tableStyleId>{5C22544A-7EE6-4342-B048-85BDC9FD1C3A}</a:tableStyleId>
              </a:tblPr>
              <a:tblGrid>
                <a:gridCol w="1628442">
                  <a:extLst>
                    <a:ext uri="{9D8B030D-6E8A-4147-A177-3AD203B41FA5}">
                      <a16:colId xmlns="" xmlns:a16="http://schemas.microsoft.com/office/drawing/2014/main" val="3564145686"/>
                    </a:ext>
                  </a:extLst>
                </a:gridCol>
                <a:gridCol w="1762635">
                  <a:extLst>
                    <a:ext uri="{9D8B030D-6E8A-4147-A177-3AD203B41FA5}">
                      <a16:colId xmlns="" xmlns:a16="http://schemas.microsoft.com/office/drawing/2014/main" val="2375686050"/>
                    </a:ext>
                  </a:extLst>
                </a:gridCol>
                <a:gridCol w="1762635">
                  <a:extLst>
                    <a:ext uri="{9D8B030D-6E8A-4147-A177-3AD203B41FA5}">
                      <a16:colId xmlns="" xmlns:a16="http://schemas.microsoft.com/office/drawing/2014/main" val="1075109132"/>
                    </a:ext>
                  </a:extLst>
                </a:gridCol>
                <a:gridCol w="1893200">
                  <a:extLst>
                    <a:ext uri="{9D8B030D-6E8A-4147-A177-3AD203B41FA5}">
                      <a16:colId xmlns="" xmlns:a16="http://schemas.microsoft.com/office/drawing/2014/main" val="1397909513"/>
                    </a:ext>
                  </a:extLst>
                </a:gridCol>
              </a:tblGrid>
              <a:tr h="254607">
                <a:tc>
                  <a:txBody>
                    <a:bodyPr/>
                    <a:lstStyle/>
                    <a:p>
                      <a:pPr marL="0" marR="0">
                        <a:spcBef>
                          <a:spcPts val="0"/>
                        </a:spcBef>
                        <a:spcAft>
                          <a:spcPts val="0"/>
                        </a:spcAft>
                      </a:pPr>
                      <a:r>
                        <a:rPr lang="en-US" sz="1100">
                          <a:effectLst/>
                        </a:rPr>
                        <a:t>Program</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Daily</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Weekly</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Monthly</a:t>
                      </a:r>
                      <a:endParaRPr lang="en-US" sz="11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 xmlns:a16="http://schemas.microsoft.com/office/drawing/2014/main" val="404194384"/>
                  </a:ext>
                </a:extLst>
              </a:tr>
              <a:tr h="254607">
                <a:tc>
                  <a:txBody>
                    <a:bodyPr/>
                    <a:lstStyle/>
                    <a:p>
                      <a:pPr marL="0" marR="0">
                        <a:spcBef>
                          <a:spcPts val="0"/>
                        </a:spcBef>
                        <a:spcAft>
                          <a:spcPts val="0"/>
                        </a:spcAft>
                      </a:pPr>
                      <a:r>
                        <a:rPr lang="en-US" sz="1100">
                          <a:effectLst/>
                        </a:rPr>
                        <a:t>Full Service</a:t>
                      </a:r>
                      <a:endParaRPr lang="en-US" sz="11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12:30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10:30 PM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8:15 PM</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 xmlns:a16="http://schemas.microsoft.com/office/drawing/2014/main" val="3234468268"/>
                  </a:ext>
                </a:extLst>
              </a:tr>
              <a:tr h="254607">
                <a:tc>
                  <a:txBody>
                    <a:bodyPr/>
                    <a:lstStyle/>
                    <a:p>
                      <a:pPr marL="0" marR="0">
                        <a:spcBef>
                          <a:spcPts val="0"/>
                        </a:spcBef>
                        <a:spcAft>
                          <a:spcPts val="0"/>
                        </a:spcAft>
                      </a:pPr>
                      <a:r>
                        <a:rPr lang="en-US" sz="1100" dirty="0">
                          <a:effectLst/>
                        </a:rPr>
                        <a:t>Move Update</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1:00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11:00 PM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12:00 AM</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 xmlns:a16="http://schemas.microsoft.com/office/drawing/2014/main" val="3316801872"/>
                  </a:ext>
                </a:extLst>
              </a:tr>
              <a:tr h="254607">
                <a:tc>
                  <a:txBody>
                    <a:bodyPr/>
                    <a:lstStyle/>
                    <a:p>
                      <a:pPr marL="0" marR="0">
                        <a:spcBef>
                          <a:spcPts val="0"/>
                        </a:spcBef>
                        <a:spcAft>
                          <a:spcPts val="0"/>
                        </a:spcAft>
                      </a:pPr>
                      <a:r>
                        <a:rPr lang="en-US" sz="1100" dirty="0">
                          <a:effectLst/>
                        </a:rPr>
                        <a:t>Seamless Acceptance</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11:15 PM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12:45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1:30 AM</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 xmlns:a16="http://schemas.microsoft.com/office/drawing/2014/main" val="3257266957"/>
                  </a:ext>
                </a:extLst>
              </a:tr>
              <a:tr h="367085">
                <a:tc>
                  <a:txBody>
                    <a:bodyPr/>
                    <a:lstStyle/>
                    <a:p>
                      <a:pPr marL="0" marR="0">
                        <a:spcBef>
                          <a:spcPts val="0"/>
                        </a:spcBef>
                        <a:spcAft>
                          <a:spcPts val="0"/>
                        </a:spcAft>
                      </a:pPr>
                      <a:r>
                        <a:rPr lang="en-US" sz="1100" dirty="0">
                          <a:effectLst/>
                        </a:rPr>
                        <a:t>Undocumented</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9:30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2:00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2:00 AM</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 xmlns:a16="http://schemas.microsoft.com/office/drawing/2014/main" val="3527269821"/>
                  </a:ext>
                </a:extLst>
              </a:tr>
              <a:tr h="367085">
                <a:tc>
                  <a:txBody>
                    <a:bodyPr/>
                    <a:lstStyle/>
                    <a:p>
                      <a:pPr marL="0" marR="0">
                        <a:spcBef>
                          <a:spcPts val="0"/>
                        </a:spcBef>
                        <a:spcAft>
                          <a:spcPts val="0"/>
                        </a:spcAft>
                      </a:pPr>
                      <a:r>
                        <a:rPr lang="en-US" sz="1100" dirty="0">
                          <a:effectLst/>
                          <a:latin typeface="+mn-lt"/>
                          <a:ea typeface="Calibri" panose="020F0502020204030204" pitchFamily="34" charset="0"/>
                        </a:rPr>
                        <a:t>eInduction</a:t>
                      </a:r>
                    </a:p>
                  </a:txBody>
                  <a:tcPr marL="68580" marR="68580" marT="0" marB="0" anchor="b"/>
                </a:tc>
                <a:tc>
                  <a:txBody>
                    <a:bodyPr/>
                    <a:lstStyle/>
                    <a:p>
                      <a:pPr marL="0" marR="0">
                        <a:spcBef>
                          <a:spcPts val="0"/>
                        </a:spcBef>
                        <a:spcAft>
                          <a:spcPts val="0"/>
                        </a:spcAft>
                      </a:pPr>
                      <a:r>
                        <a:rPr lang="en-US" sz="1100" dirty="0">
                          <a:effectLst/>
                        </a:rPr>
                        <a:t>2:30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dirty="0">
                          <a:effectLst/>
                        </a:rPr>
                        <a:t>2:30 AM</a:t>
                      </a:r>
                      <a:endParaRPr lang="en-US" sz="11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100">
                          <a:effectLst/>
                        </a:rPr>
                        <a:t>3:30 </a:t>
                      </a:r>
                      <a:r>
                        <a:rPr lang="en-US" sz="1100" dirty="0">
                          <a:effectLst/>
                        </a:rPr>
                        <a:t>AM</a:t>
                      </a:r>
                      <a:endParaRPr lang="en-US" sz="11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 xmlns:a16="http://schemas.microsoft.com/office/drawing/2014/main" val="3534713576"/>
                  </a:ext>
                </a:extLst>
              </a:tr>
            </a:tbl>
          </a:graphicData>
        </a:graphic>
      </p:graphicFrame>
    </p:spTree>
    <p:extLst>
      <p:ext uri="{BB962C8B-B14F-4D97-AF65-F5344CB8AC3E}">
        <p14:creationId xmlns:p14="http://schemas.microsoft.com/office/powerpoint/2010/main" val="1609199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D981A09-4E74-4258-8D32-2DC34FA53688}"/>
              </a:ext>
            </a:extLst>
          </p:cNvPr>
          <p:cNvSpPr>
            <a:spLocks noGrp="1"/>
          </p:cNvSpPr>
          <p:nvPr>
            <p:ph type="body" sz="quarter" idx="10"/>
          </p:nvPr>
        </p:nvSpPr>
        <p:spPr/>
        <p:txBody>
          <a:bodyPr/>
          <a:lstStyle/>
          <a:p>
            <a:r>
              <a:rPr lang="en-US" dirty="0"/>
              <a:t>Step 1 – Select details for Feed Data Type “Mail Quality Data”</a:t>
            </a:r>
          </a:p>
        </p:txBody>
      </p:sp>
      <p:sp>
        <p:nvSpPr>
          <p:cNvPr id="4" name="Title 3">
            <a:extLst>
              <a:ext uri="{FF2B5EF4-FFF2-40B4-BE49-F238E27FC236}">
                <a16:creationId xmlns:a16="http://schemas.microsoft.com/office/drawing/2014/main" xmlns="" id="{197B7A96-7C40-47EC-ABCD-CD0E2A4C5FE7}"/>
              </a:ext>
            </a:extLst>
          </p:cNvPr>
          <p:cNvSpPr>
            <a:spLocks noGrp="1"/>
          </p:cNvSpPr>
          <p:nvPr>
            <p:ph type="title"/>
          </p:nvPr>
        </p:nvSpPr>
        <p:spPr/>
        <p:txBody>
          <a:bodyPr/>
          <a:lstStyle/>
          <a:p>
            <a:r>
              <a:rPr lang="en-US" dirty="0"/>
              <a:t>Feed Creation Walkthrough</a:t>
            </a:r>
          </a:p>
        </p:txBody>
      </p:sp>
      <p:pic>
        <p:nvPicPr>
          <p:cNvPr id="5" name="Picture 4">
            <a:extLst>
              <a:ext uri="{FF2B5EF4-FFF2-40B4-BE49-F238E27FC236}">
                <a16:creationId xmlns:a16="http://schemas.microsoft.com/office/drawing/2014/main" xmlns="" id="{F02E552F-98A7-479C-9148-539E09B50235}"/>
              </a:ext>
            </a:extLst>
          </p:cNvPr>
          <p:cNvPicPr>
            <a:picLocks noChangeAspect="1"/>
          </p:cNvPicPr>
          <p:nvPr/>
        </p:nvPicPr>
        <p:blipFill rotWithShape="1">
          <a:blip r:embed="rId2"/>
          <a:srcRect b="18750"/>
          <a:stretch/>
        </p:blipFill>
        <p:spPr>
          <a:xfrm>
            <a:off x="1295400" y="2133600"/>
            <a:ext cx="3137256" cy="3962401"/>
          </a:xfrm>
          <a:prstGeom prst="rect">
            <a:avLst/>
          </a:prstGeom>
        </p:spPr>
      </p:pic>
      <p:pic>
        <p:nvPicPr>
          <p:cNvPr id="6" name="Picture 5">
            <a:extLst>
              <a:ext uri="{FF2B5EF4-FFF2-40B4-BE49-F238E27FC236}">
                <a16:creationId xmlns:a16="http://schemas.microsoft.com/office/drawing/2014/main" xmlns="" id="{5D6E8152-F05E-497A-BF2C-164ED8C53473}"/>
              </a:ext>
            </a:extLst>
          </p:cNvPr>
          <p:cNvPicPr>
            <a:picLocks noChangeAspect="1"/>
          </p:cNvPicPr>
          <p:nvPr/>
        </p:nvPicPr>
        <p:blipFill rotWithShape="1">
          <a:blip r:embed="rId3"/>
          <a:srcRect t="13781"/>
          <a:stretch/>
        </p:blipFill>
        <p:spPr>
          <a:xfrm>
            <a:off x="4588497" y="2286000"/>
            <a:ext cx="3385905" cy="3962401"/>
          </a:xfrm>
          <a:prstGeom prst="rect">
            <a:avLst/>
          </a:prstGeom>
        </p:spPr>
      </p:pic>
    </p:spTree>
    <p:extLst>
      <p:ext uri="{BB962C8B-B14F-4D97-AF65-F5344CB8AC3E}">
        <p14:creationId xmlns:p14="http://schemas.microsoft.com/office/powerpoint/2010/main" val="171734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A4AE3A3-BF97-4956-806F-FB496F30E7E8}"/>
              </a:ext>
            </a:extLst>
          </p:cNvPr>
          <p:cNvPicPr>
            <a:picLocks noChangeAspect="1"/>
          </p:cNvPicPr>
          <p:nvPr/>
        </p:nvPicPr>
        <p:blipFill rotWithShape="1">
          <a:blip r:embed="rId2"/>
          <a:srcRect r="35833" b="3909"/>
          <a:stretch/>
        </p:blipFill>
        <p:spPr>
          <a:xfrm>
            <a:off x="1638300" y="2207078"/>
            <a:ext cx="5867400" cy="3812722"/>
          </a:xfrm>
          <a:prstGeom prst="rect">
            <a:avLst/>
          </a:prstGeom>
        </p:spPr>
      </p:pic>
      <p:sp>
        <p:nvSpPr>
          <p:cNvPr id="2" name="Text Placeholder 1">
            <a:extLst>
              <a:ext uri="{FF2B5EF4-FFF2-40B4-BE49-F238E27FC236}">
                <a16:creationId xmlns:a16="http://schemas.microsoft.com/office/drawing/2014/main" xmlns="" id="{A404550C-B2C2-4A55-9255-773912541A22}"/>
              </a:ext>
            </a:extLst>
          </p:cNvPr>
          <p:cNvSpPr>
            <a:spLocks noGrp="1"/>
          </p:cNvSpPr>
          <p:nvPr>
            <p:ph type="body" sz="quarter" idx="10"/>
          </p:nvPr>
        </p:nvSpPr>
        <p:spPr/>
        <p:txBody>
          <a:bodyPr/>
          <a:lstStyle/>
          <a:p>
            <a:r>
              <a:rPr lang="en-US" dirty="0"/>
              <a:t>Step 2 – Select CRID and affiliated Mailer Roles</a:t>
            </a:r>
          </a:p>
        </p:txBody>
      </p:sp>
      <p:sp>
        <p:nvSpPr>
          <p:cNvPr id="4" name="Title 3">
            <a:extLst>
              <a:ext uri="{FF2B5EF4-FFF2-40B4-BE49-F238E27FC236}">
                <a16:creationId xmlns:a16="http://schemas.microsoft.com/office/drawing/2014/main" xmlns="" id="{BEF0FA7F-CB67-4208-A68F-2FBA5F2C1CA4}"/>
              </a:ext>
            </a:extLst>
          </p:cNvPr>
          <p:cNvSpPr>
            <a:spLocks noGrp="1"/>
          </p:cNvSpPr>
          <p:nvPr>
            <p:ph type="title"/>
          </p:nvPr>
        </p:nvSpPr>
        <p:spPr/>
        <p:txBody>
          <a:bodyPr/>
          <a:lstStyle/>
          <a:p>
            <a:r>
              <a:rPr lang="en-US" dirty="0"/>
              <a:t>Feed Creation Walkthrough cont’d</a:t>
            </a:r>
          </a:p>
        </p:txBody>
      </p:sp>
    </p:spTree>
    <p:extLst>
      <p:ext uri="{BB962C8B-B14F-4D97-AF65-F5344CB8AC3E}">
        <p14:creationId xmlns:p14="http://schemas.microsoft.com/office/powerpoint/2010/main" val="70439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E33E478-F2F5-4BC4-8E04-BD5A078444B7}"/>
              </a:ext>
            </a:extLst>
          </p:cNvPr>
          <p:cNvPicPr>
            <a:picLocks noChangeAspect="1"/>
          </p:cNvPicPr>
          <p:nvPr/>
        </p:nvPicPr>
        <p:blipFill rotWithShape="1">
          <a:blip r:embed="rId2"/>
          <a:srcRect l="1666" r="5000"/>
          <a:stretch/>
        </p:blipFill>
        <p:spPr>
          <a:xfrm>
            <a:off x="304801" y="2209800"/>
            <a:ext cx="8534398" cy="4232398"/>
          </a:xfrm>
          <a:prstGeom prst="rect">
            <a:avLst/>
          </a:prstGeom>
        </p:spPr>
      </p:pic>
      <p:sp>
        <p:nvSpPr>
          <p:cNvPr id="2" name="Text Placeholder 1">
            <a:extLst>
              <a:ext uri="{FF2B5EF4-FFF2-40B4-BE49-F238E27FC236}">
                <a16:creationId xmlns:a16="http://schemas.microsoft.com/office/drawing/2014/main" xmlns="" id="{520F18DD-499B-44B7-99BB-B797163BE097}"/>
              </a:ext>
            </a:extLst>
          </p:cNvPr>
          <p:cNvSpPr>
            <a:spLocks noGrp="1"/>
          </p:cNvSpPr>
          <p:nvPr>
            <p:ph type="body" sz="quarter" idx="10"/>
          </p:nvPr>
        </p:nvSpPr>
        <p:spPr>
          <a:xfrm>
            <a:off x="304801" y="1565398"/>
            <a:ext cx="8534398" cy="4876800"/>
          </a:xfrm>
        </p:spPr>
        <p:txBody>
          <a:bodyPr/>
          <a:lstStyle/>
          <a:p>
            <a:r>
              <a:rPr lang="en-US" dirty="0"/>
              <a:t>Step 3 – Select Error Type(s) and define respective Data Fields</a:t>
            </a:r>
          </a:p>
        </p:txBody>
      </p:sp>
      <p:sp>
        <p:nvSpPr>
          <p:cNvPr id="4" name="Title 3">
            <a:extLst>
              <a:ext uri="{FF2B5EF4-FFF2-40B4-BE49-F238E27FC236}">
                <a16:creationId xmlns:a16="http://schemas.microsoft.com/office/drawing/2014/main" xmlns="" id="{5990B065-DBE4-4305-A2D9-9B36A6771F6E}"/>
              </a:ext>
            </a:extLst>
          </p:cNvPr>
          <p:cNvSpPr>
            <a:spLocks noGrp="1"/>
          </p:cNvSpPr>
          <p:nvPr>
            <p:ph type="title"/>
          </p:nvPr>
        </p:nvSpPr>
        <p:spPr/>
        <p:txBody>
          <a:bodyPr/>
          <a:lstStyle/>
          <a:p>
            <a:r>
              <a:rPr lang="en-US" dirty="0"/>
              <a:t>Feed Creation Walkthrough cont’d</a:t>
            </a:r>
          </a:p>
        </p:txBody>
      </p:sp>
    </p:spTree>
    <p:extLst>
      <p:ext uri="{BB962C8B-B14F-4D97-AF65-F5344CB8AC3E}">
        <p14:creationId xmlns:p14="http://schemas.microsoft.com/office/powerpoint/2010/main" val="252643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493041A-9183-407A-AAF2-12BE19C5702A}"/>
              </a:ext>
            </a:extLst>
          </p:cNvPr>
          <p:cNvSpPr>
            <a:spLocks noGrp="1"/>
          </p:cNvSpPr>
          <p:nvPr>
            <p:ph type="body" sz="quarter" idx="10"/>
          </p:nvPr>
        </p:nvSpPr>
        <p:spPr/>
        <p:txBody>
          <a:bodyPr/>
          <a:lstStyle/>
          <a:p>
            <a:r>
              <a:rPr lang="en-US" dirty="0"/>
              <a:t>Step 4 – Success confirmation prompt</a:t>
            </a:r>
          </a:p>
        </p:txBody>
      </p:sp>
      <p:sp>
        <p:nvSpPr>
          <p:cNvPr id="4" name="Title 3">
            <a:extLst>
              <a:ext uri="{FF2B5EF4-FFF2-40B4-BE49-F238E27FC236}">
                <a16:creationId xmlns:a16="http://schemas.microsoft.com/office/drawing/2014/main" xmlns="" id="{AC96B76F-BB90-496A-9221-5E894BB1E33C}"/>
              </a:ext>
            </a:extLst>
          </p:cNvPr>
          <p:cNvSpPr>
            <a:spLocks noGrp="1"/>
          </p:cNvSpPr>
          <p:nvPr>
            <p:ph type="title"/>
          </p:nvPr>
        </p:nvSpPr>
        <p:spPr/>
        <p:txBody>
          <a:bodyPr/>
          <a:lstStyle/>
          <a:p>
            <a:r>
              <a:rPr lang="en-US" dirty="0"/>
              <a:t>Feed Creation Walkthrough cont’d</a:t>
            </a:r>
          </a:p>
        </p:txBody>
      </p:sp>
      <p:pic>
        <p:nvPicPr>
          <p:cNvPr id="5" name="Picture 4">
            <a:extLst>
              <a:ext uri="{FF2B5EF4-FFF2-40B4-BE49-F238E27FC236}">
                <a16:creationId xmlns:a16="http://schemas.microsoft.com/office/drawing/2014/main" xmlns="" id="{42539839-51A2-40B0-B831-982553536C56}"/>
              </a:ext>
            </a:extLst>
          </p:cNvPr>
          <p:cNvPicPr>
            <a:picLocks noChangeAspect="1"/>
          </p:cNvPicPr>
          <p:nvPr/>
        </p:nvPicPr>
        <p:blipFill>
          <a:blip r:embed="rId2"/>
          <a:stretch>
            <a:fillRect/>
          </a:stretch>
        </p:blipFill>
        <p:spPr>
          <a:xfrm>
            <a:off x="2743200" y="3019424"/>
            <a:ext cx="3152775" cy="1885950"/>
          </a:xfrm>
          <a:prstGeom prst="rect">
            <a:avLst/>
          </a:prstGeom>
        </p:spPr>
      </p:pic>
    </p:spTree>
    <p:extLst>
      <p:ext uri="{BB962C8B-B14F-4D97-AF65-F5344CB8AC3E}">
        <p14:creationId xmlns:p14="http://schemas.microsoft.com/office/powerpoint/2010/main" val="1576698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0493041A-9183-407A-AAF2-12BE19C5702A}"/>
              </a:ext>
            </a:extLst>
          </p:cNvPr>
          <p:cNvSpPr>
            <a:spLocks noGrp="1"/>
          </p:cNvSpPr>
          <p:nvPr>
            <p:ph type="body" sz="quarter" idx="10"/>
          </p:nvPr>
        </p:nvSpPr>
        <p:spPr/>
        <p:txBody>
          <a:bodyPr/>
          <a:lstStyle/>
          <a:p>
            <a:r>
              <a:rPr lang="en-US" dirty="0"/>
              <a:t>Step 5 – Search feed to download files, view details &amp; modify feed</a:t>
            </a:r>
          </a:p>
        </p:txBody>
      </p:sp>
      <p:sp>
        <p:nvSpPr>
          <p:cNvPr id="4" name="Title 3">
            <a:extLst>
              <a:ext uri="{FF2B5EF4-FFF2-40B4-BE49-F238E27FC236}">
                <a16:creationId xmlns:a16="http://schemas.microsoft.com/office/drawing/2014/main" xmlns="" id="{AC96B76F-BB90-496A-9221-5E894BB1E33C}"/>
              </a:ext>
            </a:extLst>
          </p:cNvPr>
          <p:cNvSpPr>
            <a:spLocks noGrp="1"/>
          </p:cNvSpPr>
          <p:nvPr>
            <p:ph type="title"/>
          </p:nvPr>
        </p:nvSpPr>
        <p:spPr/>
        <p:txBody>
          <a:bodyPr/>
          <a:lstStyle/>
          <a:p>
            <a:r>
              <a:rPr lang="en-US" dirty="0"/>
              <a:t>Feed Creation Walkthrough cont’d</a:t>
            </a:r>
          </a:p>
        </p:txBody>
      </p:sp>
      <p:pic>
        <p:nvPicPr>
          <p:cNvPr id="7" name="Picture 6">
            <a:extLst>
              <a:ext uri="{FF2B5EF4-FFF2-40B4-BE49-F238E27FC236}">
                <a16:creationId xmlns:a16="http://schemas.microsoft.com/office/drawing/2014/main" xmlns="" id="{DB717EED-5D7A-4643-BDB2-BD7764CCC801}"/>
              </a:ext>
            </a:extLst>
          </p:cNvPr>
          <p:cNvPicPr>
            <a:picLocks noChangeAspect="1"/>
          </p:cNvPicPr>
          <p:nvPr/>
        </p:nvPicPr>
        <p:blipFill>
          <a:blip r:embed="rId2"/>
          <a:stretch>
            <a:fillRect/>
          </a:stretch>
        </p:blipFill>
        <p:spPr>
          <a:xfrm>
            <a:off x="304800" y="2667000"/>
            <a:ext cx="8458200" cy="2048008"/>
          </a:xfrm>
          <a:prstGeom prst="rect">
            <a:avLst/>
          </a:prstGeom>
        </p:spPr>
      </p:pic>
    </p:spTree>
    <p:extLst>
      <p:ext uri="{BB962C8B-B14F-4D97-AF65-F5344CB8AC3E}">
        <p14:creationId xmlns:p14="http://schemas.microsoft.com/office/powerpoint/2010/main" val="44176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EB4BA-E1B4-4B73-9FA1-A0188FB4EB86}"/>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xmlns="" id="{197B0D12-D3D3-4766-80E7-96D150094194}"/>
              </a:ext>
            </a:extLst>
          </p:cNvPr>
          <p:cNvSpPr>
            <a:spLocks noGrp="1"/>
          </p:cNvSpPr>
          <p:nvPr>
            <p:ph sz="quarter" idx="12"/>
          </p:nvPr>
        </p:nvSpPr>
        <p:spPr/>
        <p:txBody>
          <a:bodyPr/>
          <a:lstStyle/>
          <a:p>
            <a:pPr marL="0" indent="0">
              <a:buNone/>
            </a:pPr>
            <a:endParaRPr lang="en-US" dirty="0"/>
          </a:p>
          <a:p>
            <a:r>
              <a:rPr lang="en-US" dirty="0"/>
              <a:t>FAQ Questions Overview</a:t>
            </a:r>
          </a:p>
          <a:p>
            <a:r>
              <a:rPr lang="en-US" dirty="0"/>
              <a:t>FAQ Q&amp;A</a:t>
            </a:r>
          </a:p>
          <a:p>
            <a:r>
              <a:rPr lang="en-US" dirty="0"/>
              <a:t>Appendix</a:t>
            </a:r>
          </a:p>
          <a:p>
            <a:pPr marL="457901" lvl="1" indent="0">
              <a:buNone/>
            </a:pPr>
            <a:r>
              <a:rPr lang="en-US" dirty="0"/>
              <a:t>a. MQD Data Dictionary</a:t>
            </a:r>
          </a:p>
          <a:p>
            <a:pPr marL="457901" lvl="1" indent="0">
              <a:buNone/>
            </a:pPr>
            <a:r>
              <a:rPr lang="en-US" dirty="0"/>
              <a:t>b. IV Mail Tracking MQD Data File </a:t>
            </a:r>
            <a:r>
              <a:rPr lang="en-US" dirty="0" smtClean="0"/>
              <a:t>Formats </a:t>
            </a:r>
            <a:r>
              <a:rPr lang="en-US" dirty="0"/>
              <a:t>Data Feeds (Subscriptions)</a:t>
            </a:r>
          </a:p>
          <a:p>
            <a:pPr marL="457901" lvl="1" indent="0">
              <a:buNone/>
            </a:pPr>
            <a:r>
              <a:rPr lang="en-US" dirty="0"/>
              <a:t>c. IV Mail Tracking MQD File Name </a:t>
            </a:r>
            <a:r>
              <a:rPr lang="en-US" dirty="0" smtClean="0"/>
              <a:t>Codes</a:t>
            </a:r>
          </a:p>
          <a:p>
            <a:pPr marL="457901" lvl="1" indent="0">
              <a:buNone/>
            </a:pPr>
            <a:r>
              <a:rPr lang="en-US" dirty="0" smtClean="0"/>
              <a:t>d. Approximate Provisioning Run Times by Program/Frequency</a:t>
            </a:r>
            <a:endParaRPr lang="en-US" dirty="0"/>
          </a:p>
          <a:p>
            <a:pPr marL="457901" lvl="1" indent="0">
              <a:buNone/>
            </a:pPr>
            <a:r>
              <a:rPr lang="en-US" dirty="0"/>
              <a:t>e</a:t>
            </a:r>
            <a:r>
              <a:rPr lang="en-US" dirty="0" smtClean="0"/>
              <a:t>. </a:t>
            </a:r>
            <a:r>
              <a:rPr lang="en-US" dirty="0"/>
              <a:t>Feed </a:t>
            </a:r>
            <a:r>
              <a:rPr lang="en-US" dirty="0" smtClean="0"/>
              <a:t>Creation Walkthrough</a:t>
            </a:r>
            <a:r>
              <a:rPr lang="en-US" dirty="0"/>
              <a:t/>
            </a:r>
            <a:br>
              <a:rPr lang="en-US" dirty="0"/>
            </a:br>
            <a:endParaRPr lang="en-US" dirty="0"/>
          </a:p>
          <a:p>
            <a:endParaRPr lang="en-US" dirty="0"/>
          </a:p>
        </p:txBody>
      </p:sp>
      <p:sp>
        <p:nvSpPr>
          <p:cNvPr id="4" name="Slide Number Placeholder 3">
            <a:extLst>
              <a:ext uri="{FF2B5EF4-FFF2-40B4-BE49-F238E27FC236}">
                <a16:creationId xmlns:a16="http://schemas.microsoft.com/office/drawing/2014/main" xmlns="" id="{D24ECBF6-C4C3-4084-808B-A14A8C4B8185}"/>
              </a:ext>
            </a:extLst>
          </p:cNvPr>
          <p:cNvSpPr>
            <a:spLocks noGrp="1"/>
          </p:cNvSpPr>
          <p:nvPr>
            <p:ph type="sldNum" sz="quarter" idx="14"/>
          </p:nvPr>
        </p:nvSpPr>
        <p:spPr/>
        <p:txBody>
          <a:bodyPr/>
          <a:lstStyle/>
          <a:p>
            <a:pPr>
              <a:defRPr/>
            </a:pPr>
            <a:fld id="{A55E5744-CAA1-4F0A-A20B-FB4EAAD086B0}" type="slidenum">
              <a:rPr lang="en-US" smtClean="0"/>
              <a:pPr>
                <a:defRPr/>
              </a:pPr>
              <a:t>2</a:t>
            </a:fld>
            <a:endParaRPr lang="en-US" dirty="0"/>
          </a:p>
        </p:txBody>
      </p:sp>
    </p:spTree>
    <p:extLst>
      <p:ext uri="{BB962C8B-B14F-4D97-AF65-F5344CB8AC3E}">
        <p14:creationId xmlns:p14="http://schemas.microsoft.com/office/powerpoint/2010/main" val="146863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122CEC-E624-411D-A2BC-DD1DE7839319}"/>
              </a:ext>
            </a:extLst>
          </p:cNvPr>
          <p:cNvSpPr>
            <a:spLocks noGrp="1"/>
          </p:cNvSpPr>
          <p:nvPr>
            <p:ph type="title"/>
          </p:nvPr>
        </p:nvSpPr>
        <p:spPr/>
        <p:txBody>
          <a:bodyPr/>
          <a:lstStyle/>
          <a:p>
            <a:r>
              <a:rPr lang="en-US" dirty="0"/>
              <a:t>FAQ Questions Overview</a:t>
            </a:r>
          </a:p>
        </p:txBody>
      </p:sp>
      <p:sp>
        <p:nvSpPr>
          <p:cNvPr id="3" name="Content Placeholder 2">
            <a:extLst>
              <a:ext uri="{FF2B5EF4-FFF2-40B4-BE49-F238E27FC236}">
                <a16:creationId xmlns:a16="http://schemas.microsoft.com/office/drawing/2014/main" xmlns="" id="{05FA059B-0433-4C7A-B16E-DE61CB8CD84E}"/>
              </a:ext>
            </a:extLst>
          </p:cNvPr>
          <p:cNvSpPr>
            <a:spLocks noGrp="1"/>
          </p:cNvSpPr>
          <p:nvPr>
            <p:ph sz="quarter" idx="12"/>
          </p:nvPr>
        </p:nvSpPr>
        <p:spPr/>
        <p:txBody>
          <a:bodyPr/>
          <a:lstStyle/>
          <a:p>
            <a:r>
              <a:rPr lang="en-US" dirty="0"/>
              <a:t>How do I signup to receive MQD data?</a:t>
            </a:r>
          </a:p>
          <a:p>
            <a:r>
              <a:rPr lang="en-US" dirty="0"/>
              <a:t>How do I create an MQD feed?</a:t>
            </a:r>
          </a:p>
          <a:p>
            <a:r>
              <a:rPr lang="en-US" dirty="0"/>
              <a:t>How do I associate more than one CRID to an MQD feed?</a:t>
            </a:r>
          </a:p>
          <a:p>
            <a:r>
              <a:rPr lang="en-US" dirty="0"/>
              <a:t>Where can I find details on error data?</a:t>
            </a:r>
          </a:p>
          <a:p>
            <a:r>
              <a:rPr lang="en-US" dirty="0"/>
              <a:t>When will I receive my Daily/Weekly/Monthly data?</a:t>
            </a:r>
          </a:p>
          <a:p>
            <a:r>
              <a:rPr lang="en-US" dirty="0"/>
              <a:t>Why do I have discrepancies between IV and mailer scorecard?</a:t>
            </a:r>
          </a:p>
          <a:p>
            <a:r>
              <a:rPr lang="en-US" dirty="0"/>
              <a:t>When will the scorecard match IV’s data?</a:t>
            </a:r>
          </a:p>
          <a:p>
            <a:r>
              <a:rPr lang="en-US" dirty="0"/>
              <a:t>What do the MQD file names mean?</a:t>
            </a:r>
          </a:p>
          <a:p>
            <a:r>
              <a:rPr lang="en-US" dirty="0"/>
              <a:t>Why do I have duplicate file content for different feeds?</a:t>
            </a:r>
          </a:p>
          <a:p>
            <a:r>
              <a:rPr lang="en-US" dirty="0"/>
              <a:t>How do I update email address for existing feeds?</a:t>
            </a:r>
          </a:p>
          <a:p>
            <a:r>
              <a:rPr lang="en-US" dirty="0"/>
              <a:t>Why am I receiving Monthly data over files between days?</a:t>
            </a:r>
          </a:p>
          <a:p>
            <a:r>
              <a:rPr lang="en-US" dirty="0"/>
              <a:t>Why am I receiving Monthly data files daily?</a:t>
            </a:r>
          </a:p>
          <a:p>
            <a:r>
              <a:rPr lang="en-US" dirty="0"/>
              <a:t>How are inactive errors handled?</a:t>
            </a:r>
          </a:p>
          <a:p>
            <a:r>
              <a:rPr lang="en-US" dirty="0"/>
              <a:t>For which mailer role does the scorecard account?</a:t>
            </a:r>
          </a:p>
          <a:p>
            <a:r>
              <a:rPr lang="en-US" dirty="0"/>
              <a:t>How do I update multiple MQD feeds simultaneously?</a:t>
            </a:r>
          </a:p>
          <a:p>
            <a:r>
              <a:rPr lang="en-US" dirty="0"/>
              <a:t>How do we find out about future MQD enhancements?</a:t>
            </a:r>
          </a:p>
        </p:txBody>
      </p:sp>
      <p:sp>
        <p:nvSpPr>
          <p:cNvPr id="4" name="Slide Number Placeholder 3">
            <a:extLst>
              <a:ext uri="{FF2B5EF4-FFF2-40B4-BE49-F238E27FC236}">
                <a16:creationId xmlns:a16="http://schemas.microsoft.com/office/drawing/2014/main" xmlns="" id="{0F642B9E-B6BD-4928-ACD3-0A2750FB1B10}"/>
              </a:ext>
            </a:extLst>
          </p:cNvPr>
          <p:cNvSpPr>
            <a:spLocks noGrp="1"/>
          </p:cNvSpPr>
          <p:nvPr>
            <p:ph type="sldNum" sz="quarter" idx="14"/>
          </p:nvPr>
        </p:nvSpPr>
        <p:spPr/>
        <p:txBody>
          <a:bodyPr/>
          <a:lstStyle/>
          <a:p>
            <a:pPr>
              <a:defRPr/>
            </a:pPr>
            <a:fld id="{A55E5744-CAA1-4F0A-A20B-FB4EAAD086B0}" type="slidenum">
              <a:rPr lang="en-US" smtClean="0"/>
              <a:pPr>
                <a:defRPr/>
              </a:pPr>
              <a:t>3</a:t>
            </a:fld>
            <a:endParaRPr lang="en-US" dirty="0"/>
          </a:p>
        </p:txBody>
      </p:sp>
    </p:spTree>
    <p:extLst>
      <p:ext uri="{BB962C8B-B14F-4D97-AF65-F5344CB8AC3E}">
        <p14:creationId xmlns:p14="http://schemas.microsoft.com/office/powerpoint/2010/main" val="349670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C27B68-E94E-4EEC-9747-96836C269585}"/>
              </a:ext>
            </a:extLst>
          </p:cNvPr>
          <p:cNvSpPr>
            <a:spLocks noGrp="1"/>
          </p:cNvSpPr>
          <p:nvPr>
            <p:ph type="title"/>
          </p:nvPr>
        </p:nvSpPr>
        <p:spPr/>
        <p:txBody>
          <a:bodyPr/>
          <a:lstStyle/>
          <a:p>
            <a:r>
              <a:rPr lang="en-US" dirty="0"/>
              <a:t>FAQ Q&amp;A</a:t>
            </a:r>
          </a:p>
        </p:txBody>
      </p:sp>
      <p:sp>
        <p:nvSpPr>
          <p:cNvPr id="3" name="Content Placeholder 2">
            <a:extLst>
              <a:ext uri="{FF2B5EF4-FFF2-40B4-BE49-F238E27FC236}">
                <a16:creationId xmlns:a16="http://schemas.microsoft.com/office/drawing/2014/main" xmlns="" id="{BA925F32-2356-465A-9592-6190A481CC4F}"/>
              </a:ext>
            </a:extLst>
          </p:cNvPr>
          <p:cNvSpPr>
            <a:spLocks noGrp="1"/>
          </p:cNvSpPr>
          <p:nvPr>
            <p:ph sz="quarter" idx="12"/>
          </p:nvPr>
        </p:nvSpPr>
        <p:spPr/>
        <p:txBody>
          <a:bodyPr/>
          <a:lstStyle/>
          <a:p>
            <a:pPr marL="0" indent="0">
              <a:buNone/>
            </a:pPr>
            <a:r>
              <a:rPr lang="en-US" b="1" dirty="0"/>
              <a:t>Q: How do I signup to receive MQD data?</a:t>
            </a:r>
          </a:p>
          <a:p>
            <a:pPr marL="0" indent="0">
              <a:buNone/>
            </a:pPr>
            <a:r>
              <a:rPr lang="en-US" dirty="0"/>
              <a:t>A: In order to receive MQD data, users must first be signed up for Informed Visibility Mail Tracking service via the Customer Registration Gateway.</a:t>
            </a:r>
          </a:p>
          <a:p>
            <a:pPr marL="0" indent="0">
              <a:buNone/>
            </a:pPr>
            <a:r>
              <a:rPr lang="en-US" b="1" dirty="0"/>
              <a:t/>
            </a:r>
            <a:br>
              <a:rPr lang="en-US" b="1" dirty="0"/>
            </a:br>
            <a:r>
              <a:rPr lang="en-US" b="1" dirty="0"/>
              <a:t>Q: How do I create an MQD feed?</a:t>
            </a:r>
          </a:p>
          <a:p>
            <a:pPr marL="0" indent="0">
              <a:buNone/>
            </a:pPr>
            <a:r>
              <a:rPr lang="en-US" dirty="0"/>
              <a:t>A: To create/edit subscriptions users must be either BSA/BSA delegate. Likewise Report and Subscriptions Manager roles can be delegated to allow MQD subscription feed modifications. Please </a:t>
            </a:r>
            <a:r>
              <a:rPr lang="en-US" dirty="0" smtClean="0"/>
              <a:t>see the </a:t>
            </a:r>
            <a:r>
              <a:rPr lang="en-US" dirty="0"/>
              <a:t>tutorial in the appendix for detailed steps of the feed creation process.</a:t>
            </a:r>
          </a:p>
          <a:p>
            <a:pPr marL="0" indent="0">
              <a:buNone/>
            </a:pPr>
            <a:endParaRPr lang="en-US" b="1" dirty="0"/>
          </a:p>
          <a:p>
            <a:pPr marL="0" indent="0">
              <a:buNone/>
            </a:pPr>
            <a:r>
              <a:rPr lang="en-US" b="1" dirty="0"/>
              <a:t>Q: How do I associate more than one CRID to an MQD feed?</a:t>
            </a:r>
          </a:p>
          <a:p>
            <a:pPr marL="0" indent="0">
              <a:buNone/>
            </a:pPr>
            <a:r>
              <a:rPr lang="en-US" dirty="0"/>
              <a:t>A: Users are currently required to designate each error feed to one respective CRID. Future enhancements are in the backlog to allow multiple CRID associations as with Scan Data subscriptions.</a:t>
            </a:r>
          </a:p>
          <a:p>
            <a:pPr marL="0" indent="0">
              <a:buNone/>
            </a:pPr>
            <a:endParaRPr lang="en-US" dirty="0"/>
          </a:p>
          <a:p>
            <a:pPr marL="0" indent="0">
              <a:buNone/>
            </a:pPr>
            <a:endParaRPr lang="en-US" b="1" dirty="0"/>
          </a:p>
          <a:p>
            <a:endParaRPr lang="en-US" dirty="0"/>
          </a:p>
        </p:txBody>
      </p:sp>
      <p:sp>
        <p:nvSpPr>
          <p:cNvPr id="4" name="Slide Number Placeholder 3">
            <a:extLst>
              <a:ext uri="{FF2B5EF4-FFF2-40B4-BE49-F238E27FC236}">
                <a16:creationId xmlns:a16="http://schemas.microsoft.com/office/drawing/2014/main" xmlns="" id="{C5359A8D-28B8-4BD1-8A64-84AD76EE7985}"/>
              </a:ext>
            </a:extLst>
          </p:cNvPr>
          <p:cNvSpPr>
            <a:spLocks noGrp="1"/>
          </p:cNvSpPr>
          <p:nvPr>
            <p:ph type="sldNum" sz="quarter" idx="14"/>
          </p:nvPr>
        </p:nvSpPr>
        <p:spPr/>
        <p:txBody>
          <a:bodyPr/>
          <a:lstStyle/>
          <a:p>
            <a:pPr>
              <a:defRPr/>
            </a:pPr>
            <a:fld id="{A55E5744-CAA1-4F0A-A20B-FB4EAAD086B0}" type="slidenum">
              <a:rPr lang="en-US" smtClean="0"/>
              <a:pPr>
                <a:defRPr/>
              </a:pPr>
              <a:t>4</a:t>
            </a:fld>
            <a:endParaRPr lang="en-US" dirty="0"/>
          </a:p>
        </p:txBody>
      </p:sp>
    </p:spTree>
    <p:extLst>
      <p:ext uri="{BB962C8B-B14F-4D97-AF65-F5344CB8AC3E}">
        <p14:creationId xmlns:p14="http://schemas.microsoft.com/office/powerpoint/2010/main" val="277142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87EE7-709A-4566-AD2D-22AC423FB680}"/>
              </a:ext>
            </a:extLst>
          </p:cNvPr>
          <p:cNvSpPr>
            <a:spLocks noGrp="1"/>
          </p:cNvSpPr>
          <p:nvPr>
            <p:ph type="title"/>
          </p:nvPr>
        </p:nvSpPr>
        <p:spPr/>
        <p:txBody>
          <a:bodyPr/>
          <a:lstStyle/>
          <a:p>
            <a:r>
              <a:rPr lang="en-US" dirty="0"/>
              <a:t>FAQ Q&amp;A continued</a:t>
            </a:r>
          </a:p>
        </p:txBody>
      </p:sp>
      <p:sp>
        <p:nvSpPr>
          <p:cNvPr id="3" name="Content Placeholder 2">
            <a:extLst>
              <a:ext uri="{FF2B5EF4-FFF2-40B4-BE49-F238E27FC236}">
                <a16:creationId xmlns:a16="http://schemas.microsoft.com/office/drawing/2014/main" xmlns="" id="{E7A450B7-2AE0-4599-B11E-42E1D76EA0D2}"/>
              </a:ext>
            </a:extLst>
          </p:cNvPr>
          <p:cNvSpPr>
            <a:spLocks noGrp="1"/>
          </p:cNvSpPr>
          <p:nvPr>
            <p:ph sz="quarter" idx="12"/>
          </p:nvPr>
        </p:nvSpPr>
        <p:spPr>
          <a:xfrm>
            <a:off x="266700" y="990600"/>
            <a:ext cx="8610600" cy="4953000"/>
          </a:xfrm>
        </p:spPr>
        <p:txBody>
          <a:bodyPr/>
          <a:lstStyle/>
          <a:p>
            <a:pPr marL="0" indent="0">
              <a:buNone/>
            </a:pPr>
            <a:r>
              <a:rPr lang="en-US" b="1" dirty="0"/>
              <a:t>Q: Where can I find details on error data?</a:t>
            </a:r>
          </a:p>
          <a:p>
            <a:pPr marL="0" indent="0">
              <a:buNone/>
            </a:pPr>
            <a:r>
              <a:rPr lang="en-US" dirty="0"/>
              <a:t>A: Error data details can be found in the appendix section – MQD Data Dictionary attachment. This document provides insight into applicable fields for each respective error as well as field implementation date, data format, field descriptions, etc.</a:t>
            </a:r>
          </a:p>
          <a:p>
            <a:pPr marL="0" indent="0">
              <a:buNone/>
            </a:pPr>
            <a:endParaRPr lang="en-US" dirty="0"/>
          </a:p>
          <a:p>
            <a:pPr marL="0" indent="0">
              <a:buNone/>
            </a:pPr>
            <a:r>
              <a:rPr lang="en-US" b="1" dirty="0"/>
              <a:t>Q: When will I receive my Daily/Weekly/Monthly data?</a:t>
            </a:r>
          </a:p>
          <a:p>
            <a:pPr marL="0" indent="0">
              <a:buNone/>
            </a:pPr>
            <a:r>
              <a:rPr lang="en-US" dirty="0"/>
              <a:t>A: In general MQD data is pushed to users subscriptions as soon as IV has received the errors. For this reason, error data may arrive over multiple provisioned files. </a:t>
            </a:r>
            <a:r>
              <a:rPr lang="en-US" b="1" dirty="0"/>
              <a:t>(Daily) </a:t>
            </a:r>
            <a:r>
              <a:rPr lang="en-US" dirty="0"/>
              <a:t>Daily error data is provisioned by IV on a rolling basis. Data is sent from SASP/PO! once daily, please see attached table for program details. </a:t>
            </a:r>
            <a:r>
              <a:rPr lang="en-US" b="1" dirty="0"/>
              <a:t>(Weekly) </a:t>
            </a:r>
            <a:r>
              <a:rPr lang="en-US" dirty="0" err="1"/>
              <a:t>eInduction</a:t>
            </a:r>
            <a:r>
              <a:rPr lang="en-US" dirty="0"/>
              <a:t> weekly data sends on Saturday for the previous week. Data generated between midnight the previous Saturday to Friday night 11:59 PM ET are provisioned in the weekly file. Any records that come in after Friday at 11:59 PM ET would be pushed into the next week’s file. Full Service, Seamless Acceptance &amp; Move Update send weekly files on Fridays for the standard postal week, Saturday thru Friday. The Friday data can possibly be split if an error is logged after the workflow is started. </a:t>
            </a:r>
            <a:r>
              <a:rPr lang="en-US" b="1" dirty="0"/>
              <a:t>(Monthly) </a:t>
            </a:r>
            <a:r>
              <a:rPr lang="en-US" dirty="0"/>
              <a:t>Monthly error data begins provisioning on the 10</a:t>
            </a:r>
            <a:r>
              <a:rPr lang="en-US" baseline="30000" dirty="0"/>
              <a:t>th</a:t>
            </a:r>
            <a:r>
              <a:rPr lang="en-US" dirty="0"/>
              <a:t> of each month and users can expect to have all of their monthly file data by the 12</a:t>
            </a:r>
            <a:r>
              <a:rPr lang="en-US" baseline="30000" dirty="0"/>
              <a:t>th</a:t>
            </a:r>
            <a:r>
              <a:rPr lang="en-US" dirty="0"/>
              <a:t>.</a:t>
            </a:r>
          </a:p>
          <a:p>
            <a:pPr marL="0" indent="0">
              <a:buNone/>
            </a:pPr>
            <a:endParaRPr lang="en-US" b="1" dirty="0"/>
          </a:p>
          <a:p>
            <a:endParaRPr lang="en-US" dirty="0"/>
          </a:p>
        </p:txBody>
      </p:sp>
      <p:sp>
        <p:nvSpPr>
          <p:cNvPr id="4" name="Slide Number Placeholder 3">
            <a:extLst>
              <a:ext uri="{FF2B5EF4-FFF2-40B4-BE49-F238E27FC236}">
                <a16:creationId xmlns:a16="http://schemas.microsoft.com/office/drawing/2014/main" xmlns="" id="{476E5505-344F-4C53-BD01-86F7E71EDE4F}"/>
              </a:ext>
            </a:extLst>
          </p:cNvPr>
          <p:cNvSpPr>
            <a:spLocks noGrp="1"/>
          </p:cNvSpPr>
          <p:nvPr>
            <p:ph type="sldNum" sz="quarter" idx="14"/>
          </p:nvPr>
        </p:nvSpPr>
        <p:spPr/>
        <p:txBody>
          <a:bodyPr/>
          <a:lstStyle/>
          <a:p>
            <a:pPr>
              <a:defRPr/>
            </a:pPr>
            <a:fld id="{A55E5744-CAA1-4F0A-A20B-FB4EAAD086B0}" type="slidenum">
              <a:rPr lang="en-US" smtClean="0"/>
              <a:pPr>
                <a:defRPr/>
              </a:pPr>
              <a:t>5</a:t>
            </a:fld>
            <a:endParaRPr lang="en-US" dirty="0"/>
          </a:p>
        </p:txBody>
      </p:sp>
    </p:spTree>
    <p:extLst>
      <p:ext uri="{BB962C8B-B14F-4D97-AF65-F5344CB8AC3E}">
        <p14:creationId xmlns:p14="http://schemas.microsoft.com/office/powerpoint/2010/main" val="31742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2135B7-F5AE-40A9-B011-655B4DA718D6}"/>
              </a:ext>
            </a:extLst>
          </p:cNvPr>
          <p:cNvSpPr>
            <a:spLocks noGrp="1"/>
          </p:cNvSpPr>
          <p:nvPr>
            <p:ph type="title"/>
          </p:nvPr>
        </p:nvSpPr>
        <p:spPr/>
        <p:txBody>
          <a:bodyPr/>
          <a:lstStyle/>
          <a:p>
            <a:r>
              <a:rPr lang="en-US" dirty="0"/>
              <a:t>FAQ Q&amp;A continued</a:t>
            </a:r>
          </a:p>
        </p:txBody>
      </p:sp>
      <p:sp>
        <p:nvSpPr>
          <p:cNvPr id="3" name="Content Placeholder 2">
            <a:extLst>
              <a:ext uri="{FF2B5EF4-FFF2-40B4-BE49-F238E27FC236}">
                <a16:creationId xmlns:a16="http://schemas.microsoft.com/office/drawing/2014/main" xmlns="" id="{9A78BB53-1F3C-49C4-8183-9057A9AD9BE4}"/>
              </a:ext>
            </a:extLst>
          </p:cNvPr>
          <p:cNvSpPr>
            <a:spLocks noGrp="1"/>
          </p:cNvSpPr>
          <p:nvPr>
            <p:ph sz="quarter" idx="12"/>
          </p:nvPr>
        </p:nvSpPr>
        <p:spPr/>
        <p:txBody>
          <a:bodyPr/>
          <a:lstStyle/>
          <a:p>
            <a:pPr marL="0" indent="0">
              <a:buNone/>
            </a:pPr>
            <a:r>
              <a:rPr lang="en-US" b="1" dirty="0"/>
              <a:t>Q: Why do I have discrepancies between IV and mailer scorecard?</a:t>
            </a:r>
          </a:p>
          <a:p>
            <a:pPr marL="0" indent="0">
              <a:buNone/>
            </a:pPr>
            <a:r>
              <a:rPr lang="en-US" dirty="0"/>
              <a:t>A: In MQD the mailer is able to receive errors in which they are either the </a:t>
            </a:r>
            <a:r>
              <a:rPr lang="en-US" dirty="0" err="1"/>
              <a:t>eDoc</a:t>
            </a:r>
            <a:r>
              <a:rPr lang="en-US" dirty="0"/>
              <a:t> Submitter, Mail Preparer, </a:t>
            </a:r>
            <a:r>
              <a:rPr lang="en-US" dirty="0" smtClean="0"/>
              <a:t>Mail Owner, or Transportation Carrier. </a:t>
            </a:r>
            <a:r>
              <a:rPr lang="en-US" dirty="0"/>
              <a:t>MQD mailers would need to filter these errors out when comparing against the Mailer </a:t>
            </a:r>
            <a:r>
              <a:rPr lang="en-US" dirty="0" smtClean="0"/>
              <a:t>Scorecard.</a:t>
            </a:r>
            <a:endParaRPr lang="en-US" dirty="0"/>
          </a:p>
          <a:p>
            <a:pPr marL="0" indent="0">
              <a:buNone/>
            </a:pPr>
            <a:endParaRPr lang="en-US" b="1" dirty="0"/>
          </a:p>
          <a:p>
            <a:pPr marL="0" indent="0">
              <a:buNone/>
            </a:pPr>
            <a:r>
              <a:rPr lang="en-US" b="1" dirty="0"/>
              <a:t>Q: When will the scorecard match IV’s data?</a:t>
            </a:r>
          </a:p>
          <a:p>
            <a:pPr marL="0" indent="0">
              <a:buNone/>
            </a:pPr>
            <a:r>
              <a:rPr lang="en-US" dirty="0"/>
              <a:t>A: The scorecard totals are calculated separately from IV MT. The data between scorecard and IV will only always match for Monthly files.</a:t>
            </a:r>
          </a:p>
          <a:p>
            <a:pPr marL="0" indent="0">
              <a:buNone/>
            </a:pPr>
            <a:endParaRPr lang="en-US" b="1" dirty="0"/>
          </a:p>
          <a:p>
            <a:pPr marL="0" indent="0">
              <a:buNone/>
            </a:pPr>
            <a:r>
              <a:rPr lang="en-US" b="1" dirty="0"/>
              <a:t>Q: What do the MQD file names mean?</a:t>
            </a:r>
          </a:p>
          <a:p>
            <a:pPr marL="0" indent="0">
              <a:buNone/>
            </a:pPr>
            <a:r>
              <a:rPr lang="en-US" dirty="0"/>
              <a:t>A: The file nomenclature depends on the file format selected (Delimited File or JSON). Please see the appendix for an in-depth guide.</a:t>
            </a:r>
          </a:p>
          <a:p>
            <a:pPr marL="0" indent="0">
              <a:buNone/>
            </a:pPr>
            <a:endParaRPr lang="en-US" b="1" dirty="0"/>
          </a:p>
          <a:p>
            <a:endParaRPr lang="en-US" dirty="0"/>
          </a:p>
        </p:txBody>
      </p:sp>
      <p:sp>
        <p:nvSpPr>
          <p:cNvPr id="4" name="Slide Number Placeholder 3">
            <a:extLst>
              <a:ext uri="{FF2B5EF4-FFF2-40B4-BE49-F238E27FC236}">
                <a16:creationId xmlns:a16="http://schemas.microsoft.com/office/drawing/2014/main" xmlns="" id="{5B665CDC-51B4-40E6-92D5-4E5646740DD0}"/>
              </a:ext>
            </a:extLst>
          </p:cNvPr>
          <p:cNvSpPr>
            <a:spLocks noGrp="1"/>
          </p:cNvSpPr>
          <p:nvPr>
            <p:ph type="sldNum" sz="quarter" idx="14"/>
          </p:nvPr>
        </p:nvSpPr>
        <p:spPr/>
        <p:txBody>
          <a:bodyPr/>
          <a:lstStyle/>
          <a:p>
            <a:pPr>
              <a:defRPr/>
            </a:pPr>
            <a:fld id="{A55E5744-CAA1-4F0A-A20B-FB4EAAD086B0}" type="slidenum">
              <a:rPr lang="en-US" smtClean="0"/>
              <a:pPr>
                <a:defRPr/>
              </a:pPr>
              <a:t>6</a:t>
            </a:fld>
            <a:endParaRPr lang="en-US" dirty="0"/>
          </a:p>
        </p:txBody>
      </p:sp>
    </p:spTree>
    <p:extLst>
      <p:ext uri="{BB962C8B-B14F-4D97-AF65-F5344CB8AC3E}">
        <p14:creationId xmlns:p14="http://schemas.microsoft.com/office/powerpoint/2010/main" val="354734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845428-73B6-45DB-A9A6-07E055FF98C5}"/>
              </a:ext>
            </a:extLst>
          </p:cNvPr>
          <p:cNvSpPr>
            <a:spLocks noGrp="1"/>
          </p:cNvSpPr>
          <p:nvPr>
            <p:ph type="title"/>
          </p:nvPr>
        </p:nvSpPr>
        <p:spPr/>
        <p:txBody>
          <a:bodyPr/>
          <a:lstStyle/>
          <a:p>
            <a:r>
              <a:rPr lang="en-US" dirty="0"/>
              <a:t>FAQ Q&amp;A continued</a:t>
            </a:r>
          </a:p>
        </p:txBody>
      </p:sp>
      <p:sp>
        <p:nvSpPr>
          <p:cNvPr id="3" name="Content Placeholder 2">
            <a:extLst>
              <a:ext uri="{FF2B5EF4-FFF2-40B4-BE49-F238E27FC236}">
                <a16:creationId xmlns:a16="http://schemas.microsoft.com/office/drawing/2014/main" xmlns="" id="{5000DE4B-45FE-4DF8-9696-9D5E477E710C}"/>
              </a:ext>
            </a:extLst>
          </p:cNvPr>
          <p:cNvSpPr>
            <a:spLocks noGrp="1"/>
          </p:cNvSpPr>
          <p:nvPr>
            <p:ph sz="quarter" idx="12"/>
          </p:nvPr>
        </p:nvSpPr>
        <p:spPr/>
        <p:txBody>
          <a:bodyPr/>
          <a:lstStyle/>
          <a:p>
            <a:pPr marL="0" indent="0">
              <a:buNone/>
            </a:pPr>
            <a:r>
              <a:rPr lang="en-US" b="1" dirty="0"/>
              <a:t>Q: Why do I have duplicate file content for different feeds?</a:t>
            </a:r>
          </a:p>
          <a:p>
            <a:pPr marL="0" indent="0">
              <a:buNone/>
            </a:pPr>
            <a:r>
              <a:rPr lang="en-US" dirty="0"/>
              <a:t>A: The cause of the same data being provisioned to two different feeds is due to how the feeds are configured to receive data. The general case is when feeds are created with all Mailer roles selected (</a:t>
            </a:r>
            <a:r>
              <a:rPr lang="en-US" dirty="0" err="1"/>
              <a:t>eDoc</a:t>
            </a:r>
            <a:r>
              <a:rPr lang="en-US" dirty="0"/>
              <a:t> Submitter, Mail Owner, Mail Preparer, Transportation Carrier). Any error record with matching CRIDs playing a given role is eligible to be provisioned to the respective CRID’s feed. </a:t>
            </a:r>
          </a:p>
          <a:p>
            <a:pPr marL="0" indent="0">
              <a:buNone/>
            </a:pPr>
            <a:endParaRPr lang="en-US" b="1" dirty="0"/>
          </a:p>
          <a:p>
            <a:pPr marL="0" indent="0">
              <a:buNone/>
            </a:pPr>
            <a:r>
              <a:rPr lang="en-US" b="1" dirty="0"/>
              <a:t>Q: How do I update email address for existing feeds?</a:t>
            </a:r>
          </a:p>
          <a:p>
            <a:pPr marL="0" indent="0">
              <a:buNone/>
            </a:pPr>
            <a:r>
              <a:rPr lang="en-US" dirty="0"/>
              <a:t>A: Residual from a defect fix affects the feeds modification page. Any subscription created after 1/6/2018 requires an email address when Email Notifications are selected and as a result would not have this issue. In order to resolve the issue one of the two actions below need to be taken:</a:t>
            </a:r>
          </a:p>
          <a:p>
            <a:pPr marL="0" lvl="0" indent="0">
              <a:buNone/>
            </a:pPr>
            <a:r>
              <a:rPr lang="en-US" dirty="0"/>
              <a:t>a. Uncheck both subscription Email Notification checkboxes</a:t>
            </a:r>
          </a:p>
          <a:p>
            <a:pPr marL="0" lvl="0" indent="0">
              <a:buNone/>
            </a:pPr>
            <a:r>
              <a:rPr lang="en-US" dirty="0"/>
              <a:t>b. Select an email from the dropdown and save the feed</a:t>
            </a:r>
          </a:p>
          <a:p>
            <a:pPr marL="0" indent="0">
              <a:buNone/>
            </a:pPr>
            <a:endParaRPr lang="en-US" b="1" dirty="0"/>
          </a:p>
          <a:p>
            <a:endParaRPr lang="en-US" dirty="0"/>
          </a:p>
        </p:txBody>
      </p:sp>
      <p:sp>
        <p:nvSpPr>
          <p:cNvPr id="4" name="Slide Number Placeholder 3">
            <a:extLst>
              <a:ext uri="{FF2B5EF4-FFF2-40B4-BE49-F238E27FC236}">
                <a16:creationId xmlns:a16="http://schemas.microsoft.com/office/drawing/2014/main" xmlns="" id="{295BBF51-EBBF-4C68-AF7F-86C9B207D3D1}"/>
              </a:ext>
            </a:extLst>
          </p:cNvPr>
          <p:cNvSpPr>
            <a:spLocks noGrp="1"/>
          </p:cNvSpPr>
          <p:nvPr>
            <p:ph type="sldNum" sz="quarter" idx="14"/>
          </p:nvPr>
        </p:nvSpPr>
        <p:spPr/>
        <p:txBody>
          <a:bodyPr/>
          <a:lstStyle/>
          <a:p>
            <a:pPr>
              <a:defRPr/>
            </a:pPr>
            <a:fld id="{A55E5744-CAA1-4F0A-A20B-FB4EAAD086B0}" type="slidenum">
              <a:rPr lang="en-US" smtClean="0"/>
              <a:pPr>
                <a:defRPr/>
              </a:pPr>
              <a:t>7</a:t>
            </a:fld>
            <a:endParaRPr lang="en-US" dirty="0"/>
          </a:p>
        </p:txBody>
      </p:sp>
    </p:spTree>
    <p:extLst>
      <p:ext uri="{BB962C8B-B14F-4D97-AF65-F5344CB8AC3E}">
        <p14:creationId xmlns:p14="http://schemas.microsoft.com/office/powerpoint/2010/main" val="194634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0C73EE-7049-4294-9CEC-E10DF652EF0E}"/>
              </a:ext>
            </a:extLst>
          </p:cNvPr>
          <p:cNvSpPr>
            <a:spLocks noGrp="1"/>
          </p:cNvSpPr>
          <p:nvPr>
            <p:ph type="title"/>
          </p:nvPr>
        </p:nvSpPr>
        <p:spPr/>
        <p:txBody>
          <a:bodyPr/>
          <a:lstStyle/>
          <a:p>
            <a:r>
              <a:rPr lang="en-US" dirty="0"/>
              <a:t>FAQ Q&amp;A continued</a:t>
            </a:r>
          </a:p>
        </p:txBody>
      </p:sp>
      <p:sp>
        <p:nvSpPr>
          <p:cNvPr id="3" name="Content Placeholder 2">
            <a:extLst>
              <a:ext uri="{FF2B5EF4-FFF2-40B4-BE49-F238E27FC236}">
                <a16:creationId xmlns:a16="http://schemas.microsoft.com/office/drawing/2014/main" xmlns="" id="{F6D8DCD1-A465-4589-BC6C-FDFA9AF21B06}"/>
              </a:ext>
            </a:extLst>
          </p:cNvPr>
          <p:cNvSpPr>
            <a:spLocks noGrp="1"/>
          </p:cNvSpPr>
          <p:nvPr>
            <p:ph sz="quarter" idx="12"/>
          </p:nvPr>
        </p:nvSpPr>
        <p:spPr/>
        <p:txBody>
          <a:bodyPr/>
          <a:lstStyle/>
          <a:p>
            <a:pPr marL="0" indent="0">
              <a:buNone/>
            </a:pPr>
            <a:r>
              <a:rPr lang="en-US" b="1" dirty="0"/>
              <a:t>Q: Why am I receiving Monthly data over files between days?</a:t>
            </a:r>
          </a:p>
          <a:p>
            <a:pPr marL="0" indent="0">
              <a:buNone/>
            </a:pPr>
            <a:r>
              <a:rPr lang="en-US" dirty="0"/>
              <a:t>A: Feeds provision all the time because </a:t>
            </a:r>
            <a:r>
              <a:rPr lang="en-US" dirty="0" smtClean="0"/>
              <a:t>IV-MTR receives </a:t>
            </a:r>
            <a:r>
              <a:rPr lang="en-US" dirty="0"/>
              <a:t>data daily. As remaining monthly data is received new files are generated to complete the monthly data set. When comparing scorecard totals, users should add the MQD file totals between files to ensure accurate counts.</a:t>
            </a:r>
          </a:p>
          <a:p>
            <a:pPr marL="0" indent="0">
              <a:buNone/>
            </a:pPr>
            <a:endParaRPr lang="en-US" b="1" dirty="0"/>
          </a:p>
          <a:p>
            <a:pPr marL="0" indent="0">
              <a:buNone/>
            </a:pPr>
            <a:r>
              <a:rPr lang="en-US" b="1" dirty="0"/>
              <a:t>Q: Why am I receiving Monthly data files daily?</a:t>
            </a:r>
          </a:p>
          <a:p>
            <a:pPr marL="0" indent="0">
              <a:buNone/>
            </a:pPr>
            <a:r>
              <a:rPr lang="en-US" dirty="0"/>
              <a:t>A: A blank file will be generated as Frequency is set even if Source Frequency is more often. Users should not select a Frequency over 7 days else data may not be received by the feed.</a:t>
            </a:r>
          </a:p>
          <a:p>
            <a:pPr marL="0" indent="0">
              <a:buNone/>
            </a:pPr>
            <a:endParaRPr lang="en-US" b="1" dirty="0"/>
          </a:p>
          <a:p>
            <a:pPr marL="0" indent="0">
              <a:buNone/>
            </a:pPr>
            <a:r>
              <a:rPr lang="en-US" b="1" dirty="0"/>
              <a:t>Q: How are inactive errors handled?</a:t>
            </a:r>
          </a:p>
          <a:p>
            <a:pPr marL="0" indent="0">
              <a:buNone/>
            </a:pPr>
            <a:r>
              <a:rPr lang="en-US" dirty="0"/>
              <a:t>A: Both Active and Inactive errors are included in the MQD monthly feeds.  MQD mailers would need to filter inactive errors out when comparing against the Mailer </a:t>
            </a:r>
            <a:r>
              <a:rPr lang="en-US" dirty="0" smtClean="0"/>
              <a:t>Scorecard.</a:t>
            </a:r>
            <a:endParaRPr lang="en-US" dirty="0"/>
          </a:p>
          <a:p>
            <a:endParaRPr lang="en-US" dirty="0"/>
          </a:p>
        </p:txBody>
      </p:sp>
      <p:sp>
        <p:nvSpPr>
          <p:cNvPr id="4" name="Slide Number Placeholder 3">
            <a:extLst>
              <a:ext uri="{FF2B5EF4-FFF2-40B4-BE49-F238E27FC236}">
                <a16:creationId xmlns:a16="http://schemas.microsoft.com/office/drawing/2014/main" xmlns="" id="{8E8DFD35-3740-46C6-9548-A08C2413312B}"/>
              </a:ext>
            </a:extLst>
          </p:cNvPr>
          <p:cNvSpPr>
            <a:spLocks noGrp="1"/>
          </p:cNvSpPr>
          <p:nvPr>
            <p:ph type="sldNum" sz="quarter" idx="14"/>
          </p:nvPr>
        </p:nvSpPr>
        <p:spPr/>
        <p:txBody>
          <a:bodyPr/>
          <a:lstStyle/>
          <a:p>
            <a:pPr>
              <a:defRPr/>
            </a:pPr>
            <a:fld id="{A55E5744-CAA1-4F0A-A20B-FB4EAAD086B0}" type="slidenum">
              <a:rPr lang="en-US" smtClean="0"/>
              <a:pPr>
                <a:defRPr/>
              </a:pPr>
              <a:t>8</a:t>
            </a:fld>
            <a:endParaRPr lang="en-US" dirty="0"/>
          </a:p>
        </p:txBody>
      </p:sp>
    </p:spTree>
    <p:extLst>
      <p:ext uri="{BB962C8B-B14F-4D97-AF65-F5344CB8AC3E}">
        <p14:creationId xmlns:p14="http://schemas.microsoft.com/office/powerpoint/2010/main" val="508952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60D71B-47FA-40FC-A1B7-7FB2326A8B24}"/>
              </a:ext>
            </a:extLst>
          </p:cNvPr>
          <p:cNvSpPr>
            <a:spLocks noGrp="1"/>
          </p:cNvSpPr>
          <p:nvPr>
            <p:ph type="title"/>
          </p:nvPr>
        </p:nvSpPr>
        <p:spPr/>
        <p:txBody>
          <a:bodyPr/>
          <a:lstStyle/>
          <a:p>
            <a:r>
              <a:rPr lang="en-US" dirty="0"/>
              <a:t>FAQ Q&amp;A continued</a:t>
            </a:r>
          </a:p>
        </p:txBody>
      </p:sp>
      <p:sp>
        <p:nvSpPr>
          <p:cNvPr id="3" name="Content Placeholder 2">
            <a:extLst>
              <a:ext uri="{FF2B5EF4-FFF2-40B4-BE49-F238E27FC236}">
                <a16:creationId xmlns:a16="http://schemas.microsoft.com/office/drawing/2014/main" xmlns="" id="{0BF13789-B18C-4F2B-AB59-1448A9D72338}"/>
              </a:ext>
            </a:extLst>
          </p:cNvPr>
          <p:cNvSpPr>
            <a:spLocks noGrp="1"/>
          </p:cNvSpPr>
          <p:nvPr>
            <p:ph sz="quarter" idx="12"/>
          </p:nvPr>
        </p:nvSpPr>
        <p:spPr/>
        <p:txBody>
          <a:bodyPr/>
          <a:lstStyle/>
          <a:p>
            <a:pPr marL="0" indent="0">
              <a:buNone/>
            </a:pPr>
            <a:r>
              <a:rPr lang="en-US" b="1" dirty="0"/>
              <a:t>Q: For which mailer role does the scorecard account?</a:t>
            </a:r>
          </a:p>
          <a:p>
            <a:pPr marL="0" indent="0">
              <a:buNone/>
            </a:pPr>
            <a:r>
              <a:rPr lang="en-US" dirty="0"/>
              <a:t>A: The Mailer Scorecard and Legacy feeds only include errors where the mailer is the </a:t>
            </a:r>
            <a:r>
              <a:rPr lang="en-US" dirty="0" err="1"/>
              <a:t>eDoc</a:t>
            </a:r>
            <a:r>
              <a:rPr lang="en-US" dirty="0"/>
              <a:t> Submitter. </a:t>
            </a:r>
          </a:p>
          <a:p>
            <a:pPr marL="0" indent="0">
              <a:buNone/>
            </a:pPr>
            <a:endParaRPr lang="en-US" b="1" dirty="0"/>
          </a:p>
          <a:p>
            <a:pPr marL="0" indent="0">
              <a:buNone/>
            </a:pPr>
            <a:r>
              <a:rPr lang="en-US" b="1" dirty="0"/>
              <a:t>Q: How do I update multiple MQD feeds simultaneously?</a:t>
            </a:r>
          </a:p>
          <a:p>
            <a:pPr marL="0" indent="0">
              <a:buNone/>
            </a:pPr>
            <a:r>
              <a:rPr lang="en-US" dirty="0"/>
              <a:t>A: Please note </a:t>
            </a:r>
            <a:r>
              <a:rPr lang="en-US" dirty="0" smtClean="0"/>
              <a:t>IV-MTR </a:t>
            </a:r>
            <a:r>
              <a:rPr lang="en-US" dirty="0"/>
              <a:t>currently does not have functionality to replay these files with modifications made directly to the feed and therefore requires a manual file pull.</a:t>
            </a:r>
          </a:p>
          <a:p>
            <a:pPr marL="0" indent="0">
              <a:buNone/>
            </a:pPr>
            <a:endParaRPr lang="en-US" b="1" dirty="0"/>
          </a:p>
          <a:p>
            <a:pPr marL="0" indent="0">
              <a:buNone/>
            </a:pPr>
            <a:r>
              <a:rPr lang="en-US" b="1" dirty="0"/>
              <a:t>Q: How do we find out about future MQD enhancements?</a:t>
            </a:r>
          </a:p>
          <a:p>
            <a:pPr marL="0" indent="0">
              <a:buNone/>
            </a:pPr>
            <a:r>
              <a:rPr lang="en-US" dirty="0"/>
              <a:t>A: Future </a:t>
            </a:r>
            <a:r>
              <a:rPr lang="en-US" dirty="0" smtClean="0"/>
              <a:t>IV-MTR </a:t>
            </a:r>
            <a:r>
              <a:rPr lang="en-US" dirty="0"/>
              <a:t>enhancements will be communicated over the USPS </a:t>
            </a:r>
            <a:r>
              <a:rPr lang="en-US" dirty="0" err="1"/>
              <a:t>PostalPro</a:t>
            </a:r>
            <a:r>
              <a:rPr lang="en-US" dirty="0"/>
              <a:t> page. Enhancements include (but are not limited to) data dictionary updates, configuration changes, service notifications, defect fixes and new functionality.</a:t>
            </a:r>
          </a:p>
          <a:p>
            <a:endParaRPr lang="en-US" dirty="0"/>
          </a:p>
        </p:txBody>
      </p:sp>
      <p:sp>
        <p:nvSpPr>
          <p:cNvPr id="4" name="Slide Number Placeholder 3">
            <a:extLst>
              <a:ext uri="{FF2B5EF4-FFF2-40B4-BE49-F238E27FC236}">
                <a16:creationId xmlns:a16="http://schemas.microsoft.com/office/drawing/2014/main" xmlns="" id="{D90FF4CF-EC27-4D0A-8C3C-CA6598F666E2}"/>
              </a:ext>
            </a:extLst>
          </p:cNvPr>
          <p:cNvSpPr>
            <a:spLocks noGrp="1"/>
          </p:cNvSpPr>
          <p:nvPr>
            <p:ph type="sldNum" sz="quarter" idx="14"/>
          </p:nvPr>
        </p:nvSpPr>
        <p:spPr/>
        <p:txBody>
          <a:bodyPr/>
          <a:lstStyle/>
          <a:p>
            <a:pPr>
              <a:defRPr/>
            </a:pPr>
            <a:fld id="{A55E5744-CAA1-4F0A-A20B-FB4EAAD086B0}" type="slidenum">
              <a:rPr lang="en-US" smtClean="0"/>
              <a:pPr>
                <a:defRPr/>
              </a:pPr>
              <a:t>9</a:t>
            </a:fld>
            <a:endParaRPr lang="en-US" dirty="0"/>
          </a:p>
        </p:txBody>
      </p:sp>
    </p:spTree>
    <p:extLst>
      <p:ext uri="{BB962C8B-B14F-4D97-AF65-F5344CB8AC3E}">
        <p14:creationId xmlns:p14="http://schemas.microsoft.com/office/powerpoint/2010/main" val="4033236563"/>
      </p:ext>
    </p:extLst>
  </p:cSld>
  <p:clrMapOvr>
    <a:masterClrMapping/>
  </p:clrMapOvr>
</p:sld>
</file>

<file path=ppt/theme/theme1.xml><?xml version="1.0" encoding="utf-8"?>
<a:theme xmlns:a="http://schemas.openxmlformats.org/drawingml/2006/main" name="4_Office Them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00"/>
      </a:hlink>
      <a:folHlink>
        <a:srgbClr val="59595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813dce45-f3ef-4522-ad5d-53580696f3ff">QVVKW7UMQP55-808220223-54327</_dlc_DocId>
    <_dlc_DocIdUrl xmlns="813dce45-f3ef-4522-ad5d-53580696f3ff">
      <Url>https://afs365.sharepoint.com/sites/USPS_IV_SPM_TeamSite/_layouts/15/DocIdRedir.aspx?ID=QVVKW7UMQP55-808220223-54327</Url>
      <Description>QVVKW7UMQP55-808220223-54327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402986AAFEC64F8B2124A3AB834826" ma:contentTypeVersion="8" ma:contentTypeDescription="Create a new document." ma:contentTypeScope="" ma:versionID="c5b533a0eecf6eec0877f09e9c5bbe5d">
  <xsd:schema xmlns:xsd="http://www.w3.org/2001/XMLSchema" xmlns:xs="http://www.w3.org/2001/XMLSchema" xmlns:p="http://schemas.microsoft.com/office/2006/metadata/properties" xmlns:ns2="813dce45-f3ef-4522-ad5d-53580696f3ff" xmlns:ns3="db128655-bcff-4a9a-9023-82429e2ef0ed" targetNamespace="http://schemas.microsoft.com/office/2006/metadata/properties" ma:root="true" ma:fieldsID="04a5e082bbefa20be93ba5ba708864d7" ns2:_="" ns3:_="">
    <xsd:import namespace="813dce45-f3ef-4522-ad5d-53580696f3ff"/>
    <xsd:import namespace="db128655-bcff-4a9a-9023-82429e2ef0ed"/>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3dce45-f3ef-4522-ad5d-53580696f3f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b128655-bcff-4a9a-9023-82429e2ef0e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E7FB68-CF73-4141-A627-DF0E99333C89}">
  <ds:schemaRef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db128655-bcff-4a9a-9023-82429e2ef0ed"/>
    <ds:schemaRef ds:uri="813dce45-f3ef-4522-ad5d-53580696f3ff"/>
    <ds:schemaRef ds:uri="http://www.w3.org/XML/1998/namespace"/>
    <ds:schemaRef ds:uri="http://purl.org/dc/dcmitype/"/>
  </ds:schemaRefs>
</ds:datastoreItem>
</file>

<file path=customXml/itemProps2.xml><?xml version="1.0" encoding="utf-8"?>
<ds:datastoreItem xmlns:ds="http://schemas.openxmlformats.org/officeDocument/2006/customXml" ds:itemID="{373555C1-6561-42E5-89F8-AA6825FB0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3dce45-f3ef-4522-ad5d-53580696f3ff"/>
    <ds:schemaRef ds:uri="db128655-bcff-4a9a-9023-82429e2ef0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AFD7C2-429D-4731-9202-0A3617E06B30}">
  <ds:schemaRefs>
    <ds:schemaRef ds:uri="http://schemas.microsoft.com/sharepoint/events"/>
  </ds:schemaRefs>
</ds:datastoreItem>
</file>

<file path=customXml/itemProps4.xml><?xml version="1.0" encoding="utf-8"?>
<ds:datastoreItem xmlns:ds="http://schemas.openxmlformats.org/officeDocument/2006/customXml" ds:itemID="{A123C8B9-EF60-4624-9A48-D49CEA8A38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54045</TotalTime>
  <Words>1693</Words>
  <Application>Microsoft Office PowerPoint</Application>
  <PresentationFormat>On-screen Show (4:3)</PresentationFormat>
  <Paragraphs>260</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ＭＳ Ｐゴシック</vt:lpstr>
      <vt:lpstr>Arial</vt:lpstr>
      <vt:lpstr>Calibri</vt:lpstr>
      <vt:lpstr>Century Gothic</vt:lpstr>
      <vt:lpstr>Courier New</vt:lpstr>
      <vt:lpstr>Wingdings</vt:lpstr>
      <vt:lpstr>4_Office Theme</vt:lpstr>
      <vt:lpstr>Worksheet</vt:lpstr>
      <vt:lpstr>Task Team 25 Mail Quality Data via Informed Visibility  FAQ</vt:lpstr>
      <vt:lpstr>Table of Contents</vt:lpstr>
      <vt:lpstr>FAQ Questions Overview</vt:lpstr>
      <vt:lpstr>FAQ Q&amp;A</vt:lpstr>
      <vt:lpstr>FAQ Q&amp;A continued</vt:lpstr>
      <vt:lpstr>FAQ Q&amp;A continued</vt:lpstr>
      <vt:lpstr>FAQ Q&amp;A continued</vt:lpstr>
      <vt:lpstr>FAQ Q&amp;A continued</vt:lpstr>
      <vt:lpstr>FAQ Q&amp;A continued</vt:lpstr>
      <vt:lpstr>Appendix Overview</vt:lpstr>
      <vt:lpstr>MQD Data Dictionary</vt:lpstr>
      <vt:lpstr>IV Mail Tracking MQD Data File Formats  Data Feeds (Subscriptions)</vt:lpstr>
      <vt:lpstr>IV Mail Tracking MQD File Name Codes</vt:lpstr>
      <vt:lpstr>Approx. Provision Run Times  by Program and Frequency</vt:lpstr>
      <vt:lpstr>Feed Creation Walkthrough</vt:lpstr>
      <vt:lpstr>Feed Creation Walkthrough cont’d</vt:lpstr>
      <vt:lpstr>Feed Creation Walkthrough cont’d</vt:lpstr>
      <vt:lpstr>Feed Creation Walkthrough cont’d</vt:lpstr>
      <vt:lpstr>Feed Creation Walkthrough cont’d</vt:lpstr>
    </vt:vector>
  </TitlesOfParts>
  <Company>US Postal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IDEAlliance Actions Status – Due Date 12/29</dc:title>
  <dc:creator>Faour, Ziad N - Arlington, VA - Contractor</dc:creator>
  <cp:lastModifiedBy>Brown III, Charles W - Pittsburgh, PA</cp:lastModifiedBy>
  <cp:revision>314</cp:revision>
  <cp:lastPrinted>2016-11-28T14:07:19Z</cp:lastPrinted>
  <dcterms:created xsi:type="dcterms:W3CDTF">2016-11-23T13:33:58Z</dcterms:created>
  <dcterms:modified xsi:type="dcterms:W3CDTF">2018-12-04T21:58:00Z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0x010100C6402986AAFEC64F8B2124A3AB834826</vt:lpwstr>
  </property>
  <property fmtid="{D5CDD505-2E9C-101B-9397-08002B2CF9AE}" pid="3" name="_dlc_DocIdItemGuid">
    <vt:lpwstr>2d630363-e8af-41c5-bde2-e3bd7a8000bb</vt:lpwstr>
  </property>
</Properties>
</file>